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4"/>
  </p:notesMasterIdLst>
  <p:handoutMasterIdLst>
    <p:handoutMasterId r:id="rId235"/>
  </p:handoutMasterIdLst>
  <p:sldIdLst>
    <p:sldId id="256" r:id="rId2"/>
    <p:sldId id="257" r:id="rId3"/>
    <p:sldId id="258" r:id="rId4"/>
    <p:sldId id="479" r:id="rId5"/>
    <p:sldId id="480" r:id="rId6"/>
    <p:sldId id="259" r:id="rId7"/>
    <p:sldId id="400" r:id="rId8"/>
    <p:sldId id="260" r:id="rId9"/>
    <p:sldId id="261" r:id="rId10"/>
    <p:sldId id="391" r:id="rId11"/>
    <p:sldId id="475" r:id="rId12"/>
    <p:sldId id="264" r:id="rId13"/>
    <p:sldId id="482" r:id="rId14"/>
    <p:sldId id="265" r:id="rId15"/>
    <p:sldId id="266" r:id="rId16"/>
    <p:sldId id="267" r:id="rId17"/>
    <p:sldId id="401" r:id="rId18"/>
    <p:sldId id="269" r:id="rId19"/>
    <p:sldId id="272" r:id="rId20"/>
    <p:sldId id="273" r:id="rId21"/>
    <p:sldId id="274" r:id="rId22"/>
    <p:sldId id="481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477" r:id="rId32"/>
    <p:sldId id="478" r:id="rId33"/>
    <p:sldId id="293" r:id="rId34"/>
    <p:sldId id="294" r:id="rId35"/>
    <p:sldId id="299" r:id="rId36"/>
    <p:sldId id="483" r:id="rId37"/>
    <p:sldId id="484" r:id="rId38"/>
    <p:sldId id="404" r:id="rId39"/>
    <p:sldId id="405" r:id="rId40"/>
    <p:sldId id="406" r:id="rId41"/>
    <p:sldId id="407" r:id="rId42"/>
    <p:sldId id="411" r:id="rId43"/>
    <p:sldId id="486" r:id="rId44"/>
    <p:sldId id="408" r:id="rId45"/>
    <p:sldId id="409" r:id="rId46"/>
    <p:sldId id="410" r:id="rId47"/>
    <p:sldId id="412" r:id="rId48"/>
    <p:sldId id="415" r:id="rId49"/>
    <p:sldId id="414" r:id="rId50"/>
    <p:sldId id="416" r:id="rId51"/>
    <p:sldId id="418" r:id="rId52"/>
    <p:sldId id="487" r:id="rId53"/>
    <p:sldId id="488" r:id="rId54"/>
    <p:sldId id="489" r:id="rId55"/>
    <p:sldId id="472" r:id="rId56"/>
    <p:sldId id="485" r:id="rId57"/>
    <p:sldId id="490" r:id="rId58"/>
    <p:sldId id="491" r:id="rId59"/>
    <p:sldId id="492" r:id="rId60"/>
    <p:sldId id="422" r:id="rId61"/>
    <p:sldId id="425" r:id="rId62"/>
    <p:sldId id="426" r:id="rId63"/>
    <p:sldId id="427" r:id="rId64"/>
    <p:sldId id="493" r:id="rId65"/>
    <p:sldId id="494" r:id="rId66"/>
    <p:sldId id="495" r:id="rId67"/>
    <p:sldId id="498" r:id="rId68"/>
    <p:sldId id="496" r:id="rId69"/>
    <p:sldId id="497" r:id="rId70"/>
    <p:sldId id="499" r:id="rId71"/>
    <p:sldId id="500" r:id="rId72"/>
    <p:sldId id="503" r:id="rId73"/>
    <p:sldId id="428" r:id="rId74"/>
    <p:sldId id="502" r:id="rId75"/>
    <p:sldId id="429" r:id="rId76"/>
    <p:sldId id="430" r:id="rId77"/>
    <p:sldId id="431" r:id="rId78"/>
    <p:sldId id="432" r:id="rId79"/>
    <p:sldId id="433" r:id="rId80"/>
    <p:sldId id="501" r:id="rId81"/>
    <p:sldId id="473" r:id="rId82"/>
    <p:sldId id="435" r:id="rId83"/>
    <p:sldId id="504" r:id="rId84"/>
    <p:sldId id="436" r:id="rId85"/>
    <p:sldId id="509" r:id="rId86"/>
    <p:sldId id="529" r:id="rId87"/>
    <p:sldId id="536" r:id="rId88"/>
    <p:sldId id="508" r:id="rId89"/>
    <p:sldId id="532" r:id="rId90"/>
    <p:sldId id="533" r:id="rId91"/>
    <p:sldId id="505" r:id="rId92"/>
    <p:sldId id="506" r:id="rId93"/>
    <p:sldId id="507" r:id="rId94"/>
    <p:sldId id="537" r:id="rId95"/>
    <p:sldId id="538" r:id="rId96"/>
    <p:sldId id="510" r:id="rId97"/>
    <p:sldId id="511" r:id="rId98"/>
    <p:sldId id="512" r:id="rId99"/>
    <p:sldId id="526" r:id="rId100"/>
    <p:sldId id="527" r:id="rId101"/>
    <p:sldId id="524" r:id="rId102"/>
    <p:sldId id="525" r:id="rId103"/>
    <p:sldId id="528" r:id="rId104"/>
    <p:sldId id="515" r:id="rId105"/>
    <p:sldId id="516" r:id="rId106"/>
    <p:sldId id="517" r:id="rId107"/>
    <p:sldId id="561" r:id="rId108"/>
    <p:sldId id="518" r:id="rId109"/>
    <p:sldId id="519" r:id="rId110"/>
    <p:sldId id="520" r:id="rId111"/>
    <p:sldId id="521" r:id="rId112"/>
    <p:sldId id="535" r:id="rId113"/>
    <p:sldId id="522" r:id="rId114"/>
    <p:sldId id="534" r:id="rId115"/>
    <p:sldId id="551" r:id="rId116"/>
    <p:sldId id="552" r:id="rId117"/>
    <p:sldId id="553" r:id="rId118"/>
    <p:sldId id="554" r:id="rId119"/>
    <p:sldId id="555" r:id="rId120"/>
    <p:sldId id="556" r:id="rId121"/>
    <p:sldId id="557" r:id="rId122"/>
    <p:sldId id="558" r:id="rId123"/>
    <p:sldId id="559" r:id="rId124"/>
    <p:sldId id="437" r:id="rId125"/>
    <p:sldId id="560" r:id="rId126"/>
    <p:sldId id="573" r:id="rId127"/>
    <p:sldId id="438" r:id="rId128"/>
    <p:sldId id="566" r:id="rId129"/>
    <p:sldId id="567" r:id="rId130"/>
    <p:sldId id="568" r:id="rId131"/>
    <p:sldId id="439" r:id="rId132"/>
    <p:sldId id="440" r:id="rId133"/>
    <p:sldId id="562" r:id="rId134"/>
    <p:sldId id="563" r:id="rId135"/>
    <p:sldId id="564" r:id="rId136"/>
    <p:sldId id="565" r:id="rId137"/>
    <p:sldId id="569" r:id="rId138"/>
    <p:sldId id="570" r:id="rId139"/>
    <p:sldId id="571" r:id="rId140"/>
    <p:sldId id="588" r:id="rId141"/>
    <p:sldId id="572" r:id="rId142"/>
    <p:sldId id="581" r:id="rId143"/>
    <p:sldId id="582" r:id="rId144"/>
    <p:sldId id="574" r:id="rId145"/>
    <p:sldId id="575" r:id="rId146"/>
    <p:sldId id="576" r:id="rId147"/>
    <p:sldId id="577" r:id="rId148"/>
    <p:sldId id="578" r:id="rId149"/>
    <p:sldId id="579" r:id="rId150"/>
    <p:sldId id="580" r:id="rId151"/>
    <p:sldId id="587" r:id="rId152"/>
    <p:sldId id="586" r:id="rId153"/>
    <p:sldId id="584" r:id="rId154"/>
    <p:sldId id="585" r:id="rId155"/>
    <p:sldId id="597" r:id="rId156"/>
    <p:sldId id="596" r:id="rId157"/>
    <p:sldId id="589" r:id="rId158"/>
    <p:sldId id="591" r:id="rId159"/>
    <p:sldId id="592" r:id="rId160"/>
    <p:sldId id="590" r:id="rId161"/>
    <p:sldId id="449" r:id="rId162"/>
    <p:sldId id="593" r:id="rId163"/>
    <p:sldId id="450" r:id="rId164"/>
    <p:sldId id="594" r:id="rId165"/>
    <p:sldId id="451" r:id="rId166"/>
    <p:sldId id="539" r:id="rId167"/>
    <p:sldId id="540" r:id="rId168"/>
    <p:sldId id="541" r:id="rId169"/>
    <p:sldId id="542" r:id="rId170"/>
    <p:sldId id="543" r:id="rId171"/>
    <p:sldId id="544" r:id="rId172"/>
    <p:sldId id="545" r:id="rId173"/>
    <p:sldId id="546" r:id="rId174"/>
    <p:sldId id="599" r:id="rId175"/>
    <p:sldId id="547" r:id="rId176"/>
    <p:sldId id="548" r:id="rId177"/>
    <p:sldId id="549" r:id="rId178"/>
    <p:sldId id="550" r:id="rId179"/>
    <p:sldId id="611" r:id="rId180"/>
    <p:sldId id="608" r:id="rId181"/>
    <p:sldId id="612" r:id="rId182"/>
    <p:sldId id="609" r:id="rId183"/>
    <p:sldId id="613" r:id="rId184"/>
    <p:sldId id="610" r:id="rId185"/>
    <p:sldId id="614" r:id="rId186"/>
    <p:sldId id="443" r:id="rId187"/>
    <p:sldId id="442" r:id="rId188"/>
    <p:sldId id="598" r:id="rId189"/>
    <p:sldId id="444" r:id="rId190"/>
    <p:sldId id="445" r:id="rId191"/>
    <p:sldId id="627" r:id="rId192"/>
    <p:sldId id="600" r:id="rId193"/>
    <p:sldId id="601" r:id="rId194"/>
    <p:sldId id="602" r:id="rId195"/>
    <p:sldId id="603" r:id="rId196"/>
    <p:sldId id="615" r:id="rId197"/>
    <p:sldId id="604" r:id="rId198"/>
    <p:sldId id="616" r:id="rId199"/>
    <p:sldId id="617" r:id="rId200"/>
    <p:sldId id="619" r:id="rId201"/>
    <p:sldId id="618" r:id="rId202"/>
    <p:sldId id="621" r:id="rId203"/>
    <p:sldId id="622" r:id="rId204"/>
    <p:sldId id="620" r:id="rId205"/>
    <p:sldId id="623" r:id="rId206"/>
    <p:sldId id="626" r:id="rId207"/>
    <p:sldId id="624" r:id="rId208"/>
    <p:sldId id="625" r:id="rId209"/>
    <p:sldId id="634" r:id="rId210"/>
    <p:sldId id="633" r:id="rId211"/>
    <p:sldId id="628" r:id="rId212"/>
    <p:sldId id="629" r:id="rId213"/>
    <p:sldId id="630" r:id="rId214"/>
    <p:sldId id="632" r:id="rId215"/>
    <p:sldId id="631" r:id="rId216"/>
    <p:sldId id="605" r:id="rId217"/>
    <p:sldId id="607" r:id="rId218"/>
    <p:sldId id="606" r:id="rId219"/>
    <p:sldId id="441" r:id="rId220"/>
    <p:sldId id="446" r:id="rId221"/>
    <p:sldId id="447" r:id="rId222"/>
    <p:sldId id="448" r:id="rId223"/>
    <p:sldId id="464" r:id="rId224"/>
    <p:sldId id="465" r:id="rId225"/>
    <p:sldId id="467" r:id="rId226"/>
    <p:sldId id="466" r:id="rId227"/>
    <p:sldId id="468" r:id="rId228"/>
    <p:sldId id="469" r:id="rId229"/>
    <p:sldId id="470" r:id="rId230"/>
    <p:sldId id="471" r:id="rId231"/>
    <p:sldId id="380" r:id="rId232"/>
    <p:sldId id="381" r:id="rId23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6864" autoAdjust="0"/>
  </p:normalViewPr>
  <p:slideViewPr>
    <p:cSldViewPr snapToGrid="0">
      <p:cViewPr varScale="1">
        <p:scale>
          <a:sx n="65" d="100"/>
          <a:sy n="65" d="100"/>
        </p:scale>
        <p:origin x="15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microsoft.com/office/2016/11/relationships/changesInfo" Target="changesInfos/changesInfo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handoutMaster" Target="handoutMasters/handout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phics Guru" userId="d850d2d1f9c44abc" providerId="LiveId" clId="{5FADBB4D-F1CC-4E43-AE6D-6855B2CDBCC0}"/>
    <pc:docChg chg="custSel modSld">
      <pc:chgData name="Graphics Guru" userId="d850d2d1f9c44abc" providerId="LiveId" clId="{5FADBB4D-F1CC-4E43-AE6D-6855B2CDBCC0}" dt="2023-07-30T22:57:25.736" v="54" actId="20577"/>
      <pc:docMkLst>
        <pc:docMk/>
      </pc:docMkLst>
      <pc:sldChg chg="modSp mod">
        <pc:chgData name="Graphics Guru" userId="d850d2d1f9c44abc" providerId="LiveId" clId="{5FADBB4D-F1CC-4E43-AE6D-6855B2CDBCC0}" dt="2023-07-30T22:57:25.736" v="54" actId="20577"/>
        <pc:sldMkLst>
          <pc:docMk/>
          <pc:sldMk cId="0" sldId="256"/>
        </pc:sldMkLst>
        <pc:spChg chg="mod">
          <ac:chgData name="Graphics Guru" userId="d850d2d1f9c44abc" providerId="LiveId" clId="{5FADBB4D-F1CC-4E43-AE6D-6855B2CDBCC0}" dt="2023-07-30T22:57:25.736" v="54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E7C3A87-909C-46D2-B5B1-A24FE504AC00}" type="slidenum">
              <a:t>‹#›</a:t>
            </a:fld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380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6640" y="812880"/>
            <a:ext cx="5343480" cy="400679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Rectangle 2"/>
          <p:cNvSpPr txBox="1">
            <a:spLocks noGrp="1"/>
          </p:cNvSpPr>
          <p:nvPr>
            <p:ph type="body" sz="quarter" idx="3"/>
          </p:nvPr>
        </p:nvSpPr>
        <p:spPr>
          <a:xfrm>
            <a:off x="755639" y="5078520"/>
            <a:ext cx="6046920" cy="4809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en-AU"/>
          </a:p>
        </p:txBody>
      </p:sp>
      <p:sp>
        <p:nvSpPr>
          <p:cNvPr id="4" name="Rectangl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dt" idx="1"/>
          </p:nvPr>
        </p:nvSpPr>
        <p:spPr>
          <a:xfrm>
            <a:off x="427824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ftr" sz="quarter" idx="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34A2BC3A-BC4F-40E1-851E-E9720AA10DE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AU" sz="2000" b="0" i="0" u="none" strike="noStrike" kern="1200">
        <a:ln>
          <a:noFill/>
        </a:ln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D04CB3C-D6E6-461C-8EC7-3D94954EF37D}" type="slidenum">
              <a:t>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085AD7B-81FA-4852-B7A1-1E30EF220151}" type="slidenum">
              <a:t>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/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BEB1CC45-C042-4258-8A04-B47284DE871D}" type="slidenum">
              <a:t>10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3AAB24B-8870-4330-BA61-5FC718628A4F}" type="slidenum">
              <a:t>10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402019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127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01536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128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440811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129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95711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130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96532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DB86E8-43B8-4627-A6E5-64483AE2B135}" type="slidenum">
              <a:rPr lang="en-US" altLang="en-US"/>
              <a:pPr/>
              <a:t>131</a:t>
            </a:fld>
            <a:endParaRPr lang="en-US" altLang="en-US" dirty="0"/>
          </a:p>
        </p:txBody>
      </p:sp>
      <p:sp>
        <p:nvSpPr>
          <p:cNvPr id="28774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2A42B65-0D2B-4D92-944B-48DC86FA063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77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06000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3332B0-22E4-4D41-98D6-9B54627F6085}" type="slidenum">
              <a:rPr lang="en-US" altLang="en-US"/>
              <a:pPr/>
              <a:t>132</a:t>
            </a:fld>
            <a:endParaRPr lang="en-US" altLang="en-US" dirty="0"/>
          </a:p>
        </p:txBody>
      </p:sp>
      <p:sp>
        <p:nvSpPr>
          <p:cNvPr id="28876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2FC22494-3F5D-4AD0-98A9-DF84CE02A9E6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877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877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28201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542E83B-76A1-43E8-BAA7-03DF8F7177B3}" type="slidenum">
              <a:t>133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157B7BBD-C0C2-4128-B556-E868994E7327}" type="slidenum">
              <a:t>133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784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604E4C-6755-4D1A-AC70-A9071C04CA0A}" type="slidenum">
              <a:t>134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70AF260-DA1D-4CA2-A3F7-3DB1DEFB66AF}" type="slidenum">
              <a:t>134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95467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135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05950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136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1467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8B3B7B-A62E-4884-BEEF-8082EEA46CCD}" type="slidenum">
              <a:rPr lang="en-US" altLang="en-US"/>
              <a:pPr/>
              <a:t>11</a:t>
            </a:fld>
            <a:endParaRPr lang="en-US" altLang="en-US" dirty="0"/>
          </a:p>
        </p:txBody>
      </p:sp>
      <p:sp>
        <p:nvSpPr>
          <p:cNvPr id="2365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65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3635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137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715440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139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139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28465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140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140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860454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141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141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181341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142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142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0316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C2D6A7A-DE3A-4953-8E0A-3E766B8B074A}" type="slidenum">
              <a:t>152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013FAC9-3582-4499-BD2B-BBDFCD0B840A}" type="slidenum">
              <a:t>152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68125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157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157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8171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158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158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3266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159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159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868590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DB86E8-43B8-4627-A6E5-64483AE2B135}" type="slidenum">
              <a:rPr lang="en-US" altLang="en-US"/>
              <a:pPr/>
              <a:t>161</a:t>
            </a:fld>
            <a:endParaRPr lang="en-US" altLang="en-US" dirty="0"/>
          </a:p>
        </p:txBody>
      </p:sp>
      <p:sp>
        <p:nvSpPr>
          <p:cNvPr id="28774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2A42B65-0D2B-4D92-944B-48DC86FA063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77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219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5140C1B8-0404-407A-8E65-A9EE0DBE8655}" type="slidenum">
              <a:t>12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B9A7810B-5167-460F-8674-B20343ACD51D}" type="slidenum">
              <a:t>12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DB86E8-43B8-4627-A6E5-64483AE2B135}" type="slidenum">
              <a:rPr lang="en-US" altLang="en-US"/>
              <a:pPr/>
              <a:t>163</a:t>
            </a:fld>
            <a:endParaRPr lang="en-US" altLang="en-US" dirty="0"/>
          </a:p>
        </p:txBody>
      </p:sp>
      <p:sp>
        <p:nvSpPr>
          <p:cNvPr id="28774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2A42B65-0D2B-4D92-944B-48DC86FA063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77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501982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DB86E8-43B8-4627-A6E5-64483AE2B135}" type="slidenum">
              <a:rPr lang="en-US" altLang="en-US"/>
              <a:pPr/>
              <a:t>165</a:t>
            </a:fld>
            <a:endParaRPr lang="en-US" altLang="en-US" dirty="0"/>
          </a:p>
        </p:txBody>
      </p:sp>
      <p:sp>
        <p:nvSpPr>
          <p:cNvPr id="28774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2A42B65-0D2B-4D92-944B-48DC86FA063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77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05969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B0C784-FA0B-4DB8-AD3B-F8B765EFD1B5}" type="slidenum">
              <a:rPr lang="en-US" altLang="en-US"/>
              <a:pPr/>
              <a:t>166</a:t>
            </a:fld>
            <a:endParaRPr lang="en-US" altLang="en-US" dirty="0"/>
          </a:p>
        </p:txBody>
      </p:sp>
      <p:sp>
        <p:nvSpPr>
          <p:cNvPr id="30003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913F2DD-8C87-4B03-9B46-3E4675480987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003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003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952329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52EEB8-A678-4AF8-B9B2-3AA9E9AAEF85}" type="slidenum">
              <a:rPr lang="en-US" altLang="en-US"/>
              <a:pPr/>
              <a:t>167</a:t>
            </a:fld>
            <a:endParaRPr lang="en-US" altLang="en-US" dirty="0"/>
          </a:p>
        </p:txBody>
      </p:sp>
      <p:sp>
        <p:nvSpPr>
          <p:cNvPr id="30105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631C8BE4-8FF1-45D6-ADC6-CC6879F71D4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105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105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363425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233161-D996-4EBA-9F5F-93AD9C8DC727}" type="slidenum">
              <a:rPr lang="en-US" altLang="en-US"/>
              <a:pPr/>
              <a:t>168</a:t>
            </a:fld>
            <a:endParaRPr lang="en-US" altLang="en-US" dirty="0"/>
          </a:p>
        </p:txBody>
      </p:sp>
      <p:sp>
        <p:nvSpPr>
          <p:cNvPr id="30208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7BD5BC0-3B0F-4FBB-81C1-0F0C2F5DFC1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208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208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357092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2857C8-1952-4BE5-BB38-4BAA8B5E7D7C}" type="slidenum">
              <a:rPr lang="en-US" altLang="en-US"/>
              <a:pPr/>
              <a:t>169</a:t>
            </a:fld>
            <a:endParaRPr lang="en-US" altLang="en-US" dirty="0"/>
          </a:p>
        </p:txBody>
      </p:sp>
      <p:sp>
        <p:nvSpPr>
          <p:cNvPr id="30310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F1B2A0B-6774-424E-B58E-202FF0A2884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169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310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310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904039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D1147D-A522-499C-B6D0-B592227347F3}" type="slidenum">
              <a:rPr lang="en-US" altLang="en-US"/>
              <a:pPr/>
              <a:t>170</a:t>
            </a:fld>
            <a:endParaRPr lang="en-US" altLang="en-US" dirty="0"/>
          </a:p>
        </p:txBody>
      </p:sp>
      <p:sp>
        <p:nvSpPr>
          <p:cNvPr id="30412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A3652EB-AD73-48FA-9344-A4A0C0B159D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413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413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897329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8B7BD2-4A4D-4D7E-A96F-CA6783E0C678}" type="slidenum">
              <a:rPr lang="en-US" altLang="en-US"/>
              <a:pPr/>
              <a:t>171</a:t>
            </a:fld>
            <a:endParaRPr lang="en-US" altLang="en-US" dirty="0"/>
          </a:p>
        </p:txBody>
      </p:sp>
      <p:sp>
        <p:nvSpPr>
          <p:cNvPr id="30515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6D0A1A3-E28B-4619-BE04-08289432892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515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515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72301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8C88B4-029F-41A9-931C-F0255DA206A3}" type="slidenum">
              <a:rPr lang="en-US" altLang="en-US"/>
              <a:pPr/>
              <a:t>172</a:t>
            </a:fld>
            <a:endParaRPr lang="en-US" altLang="en-US" dirty="0"/>
          </a:p>
        </p:txBody>
      </p:sp>
      <p:sp>
        <p:nvSpPr>
          <p:cNvPr id="30617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4CC2DD97-AEBE-4987-9C4F-A2EA4514DFA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617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617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13387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A4914B-27AE-43DE-95E3-F4A58BE4EB86}" type="slidenum">
              <a:rPr lang="en-US" altLang="en-US"/>
              <a:pPr/>
              <a:t>173</a:t>
            </a:fld>
            <a:endParaRPr lang="en-US" altLang="en-US" dirty="0"/>
          </a:p>
        </p:txBody>
      </p:sp>
      <p:sp>
        <p:nvSpPr>
          <p:cNvPr id="3072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2F4E3C9B-3091-495F-81B4-A7FF536682F6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72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1842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437883E-FC6A-48E2-9B71-C7B1072F6CC7}" type="slidenum">
              <a:t>13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4678718C-C951-4A41-BB71-D51E3D8E3FAC}" type="slidenum">
              <a:t>13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85182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BE00B8-A9E7-4B5A-A7EC-31092C77A160}" type="slidenum">
              <a:rPr lang="en-US" altLang="en-US"/>
              <a:pPr/>
              <a:t>175</a:t>
            </a:fld>
            <a:endParaRPr lang="en-US" altLang="en-US" dirty="0"/>
          </a:p>
        </p:txBody>
      </p:sp>
      <p:sp>
        <p:nvSpPr>
          <p:cNvPr id="30822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46988DC-4DF5-40CA-B5FD-96CE71C3C9D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822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822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148794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1B5B08-F2D9-4A58-AE28-C7435DB6DC2F}" type="slidenum">
              <a:rPr lang="en-US" altLang="en-US"/>
              <a:pPr/>
              <a:t>176</a:t>
            </a:fld>
            <a:endParaRPr lang="en-US" altLang="en-US" dirty="0"/>
          </a:p>
        </p:txBody>
      </p:sp>
      <p:sp>
        <p:nvSpPr>
          <p:cNvPr id="30924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1ACAF76-DDD5-48B9-B19C-DCEFBE71022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0925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925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144155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EFFF6C-5307-4D2E-A682-01DC9CBA65CB}" type="slidenum">
              <a:rPr lang="en-US" altLang="en-US"/>
              <a:pPr/>
              <a:t>177</a:t>
            </a:fld>
            <a:endParaRPr lang="en-US" altLang="en-US" dirty="0"/>
          </a:p>
        </p:txBody>
      </p:sp>
      <p:sp>
        <p:nvSpPr>
          <p:cNvPr id="31027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6178F35-2AA6-4B5B-9D09-E74EBF8B18A8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1027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027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562719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6C8C70-A67A-4516-A251-DE29BA158BAA}" type="slidenum">
              <a:rPr lang="en-US" altLang="en-US"/>
              <a:pPr/>
              <a:t>178</a:t>
            </a:fld>
            <a:endParaRPr lang="en-US" altLang="en-US" dirty="0"/>
          </a:p>
        </p:txBody>
      </p:sp>
      <p:sp>
        <p:nvSpPr>
          <p:cNvPr id="31129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62C5A57-8AF5-43EC-8AEA-0051443D785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112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12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6094061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179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715958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180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180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063156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A935A-B1AC-4244-8B54-6FD76DE72F3B}" type="slidenum">
              <a:rPr lang="en-US" altLang="en-US"/>
              <a:pPr/>
              <a:t>182</a:t>
            </a:fld>
            <a:endParaRPr lang="en-US" altLang="en-US" dirty="0"/>
          </a:p>
        </p:txBody>
      </p:sp>
      <p:sp>
        <p:nvSpPr>
          <p:cNvPr id="2867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CD9DBB3-D3B4-400A-9517-9C8EB7F9186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182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005993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E2ECC4-18E9-40E2-9E3E-9ECB3F6E9EE2}" type="slidenum">
              <a:rPr lang="en-US" altLang="en-US"/>
              <a:pPr/>
              <a:t>186</a:t>
            </a:fld>
            <a:endParaRPr lang="en-US" altLang="en-US" dirty="0"/>
          </a:p>
        </p:txBody>
      </p:sp>
      <p:sp>
        <p:nvSpPr>
          <p:cNvPr id="34099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3C38917-E32B-44C7-BDCD-782EFD96F924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186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4099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099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179215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FECD6E-53E3-43FC-B178-0B3884183AE7}" type="slidenum">
              <a:rPr lang="en-US" altLang="en-US"/>
              <a:pPr/>
              <a:t>187</a:t>
            </a:fld>
            <a:endParaRPr lang="en-US" altLang="en-US" dirty="0"/>
          </a:p>
        </p:txBody>
      </p:sp>
      <p:sp>
        <p:nvSpPr>
          <p:cNvPr id="33996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36402F7-C107-4B9F-B56F-83EB6DEB4FD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187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3997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997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852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A5288D-E10A-43BC-B32D-957C0BDE2A3B}" type="slidenum">
              <a:rPr lang="en-US" altLang="en-US"/>
              <a:pPr/>
              <a:t>189</a:t>
            </a:fld>
            <a:endParaRPr lang="en-US" altLang="en-US" dirty="0"/>
          </a:p>
        </p:txBody>
      </p:sp>
      <p:sp>
        <p:nvSpPr>
          <p:cNvPr id="34201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03C00B29-6662-46EA-961B-D81EF10FB4F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189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4201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201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8370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38DECF9-3C65-47BE-81F4-372D539333BB}" type="slidenum">
              <a:t>14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107A6FAB-3F0C-495A-83DC-8573E73347AC}" type="slidenum">
              <a:t>14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958B58-9C46-4A6A-AFE3-99BC404AAABE}" type="slidenum">
              <a:rPr lang="en-US" altLang="en-US"/>
              <a:pPr/>
              <a:t>190</a:t>
            </a:fld>
            <a:endParaRPr lang="en-US" altLang="en-US" dirty="0"/>
          </a:p>
        </p:txBody>
      </p:sp>
      <p:sp>
        <p:nvSpPr>
          <p:cNvPr id="34304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04EDE1CF-4D4E-4FEB-AAD4-2A25D24B566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190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4304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304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397295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191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191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838687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62990D4-7EC9-4AF4-80FB-D4A1B443D337}" type="slidenum">
              <a:t>192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338F4F8A-195F-45A6-94E9-135DCBF99FC3}" type="slidenum">
              <a:t>192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348222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FD75CAE7-C314-41CE-8235-77828761E4DA}" type="slidenum">
              <a:t>193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890A5A0-C499-42CF-9F66-520C3357B445}" type="slidenum">
              <a:t>193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525155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16CA634-32EE-452C-B22B-13FAE559FD41}" type="slidenum">
              <a:t>194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35CC23F1-ABD8-493A-B04D-9DFE1E96B622}" type="slidenum">
              <a:t>194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03801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42AB531E-0EF2-4DCB-A22A-3CB6F8CD1ED2}" type="slidenum">
              <a:t>195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CF0098D7-0F3A-465E-8276-9D3E1655D639}" type="slidenum">
              <a:t>195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407032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197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197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405601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199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199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620854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202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202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683547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210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210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4494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7DA309B5-DC34-463B-A375-2EC4540B4972}" type="slidenum">
              <a:t>15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68E8399-CB5E-46FA-8BF8-7C424B11DE14}" type="slidenum">
              <a:t>15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55486F7E-29A7-4030-A761-89FFD3DEC649}" type="slidenum">
              <a:t>216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1D7465C-B568-4975-B32D-60E571CC5D90}" type="slidenum">
              <a:t>216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611823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217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217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530165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80713A-9468-4AA0-8CE0-3E251466A61D}" type="slidenum">
              <a:rPr lang="en-US" altLang="en-US"/>
              <a:pPr/>
              <a:t>219</a:t>
            </a:fld>
            <a:endParaRPr lang="en-US" altLang="en-US" dirty="0"/>
          </a:p>
        </p:txBody>
      </p:sp>
      <p:sp>
        <p:nvSpPr>
          <p:cNvPr id="28979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8E55729-A3A3-4D35-82FF-C24F174E84A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219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979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979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5988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C7FE15-F95F-41FA-9663-D74663051FD4}" type="slidenum">
              <a:rPr lang="en-US" altLang="en-US"/>
              <a:pPr/>
              <a:t>220</a:t>
            </a:fld>
            <a:endParaRPr lang="en-US" altLang="en-US" dirty="0"/>
          </a:p>
        </p:txBody>
      </p:sp>
      <p:sp>
        <p:nvSpPr>
          <p:cNvPr id="34713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1138B55-FA9B-4A14-8702-6A1668FDD290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220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4713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713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059605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9575230-7AFF-4F73-9137-B84871ECE2C4}" type="slidenum">
              <a:t>231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4058D169-B84B-47DA-BEC7-ED4EAE281E87}" type="slidenum">
              <a:t>231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82404CC-1BB2-49C8-8DF5-858FBB1C0C3F}" type="slidenum">
              <a:t>232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C109EC5A-B015-4140-B0D8-5D4B0D5B28DD}" type="slidenum">
              <a:t>232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5110B7D6-EC24-456D-B94C-9EBD15FA23A0}" type="slidenum">
              <a:t>16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26CA923-70BC-4C89-BB4D-99F70B6F8B20}" type="slidenum">
              <a:t>16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E334E4-7FCC-4527-BEE1-D3F28FB74AA3}" type="slidenum">
              <a:rPr lang="en-US" altLang="en-US"/>
              <a:pPr/>
              <a:t>17</a:t>
            </a:fld>
            <a:endParaRPr lang="en-US" altLang="en-US" dirty="0"/>
          </a:p>
        </p:txBody>
      </p:sp>
      <p:sp>
        <p:nvSpPr>
          <p:cNvPr id="19353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CAA2518-809C-47D3-9FAF-51A736053EA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9353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6858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0DE8C7B-0149-4B29-9A3E-348A7BE19FFC}" type="slidenum">
              <a:t>18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67A178-942B-4477-A736-B4E54139351A}" type="slidenum">
              <a:t>18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8DAA465-EECD-45A7-8285-C9529D0BCE62}" type="slidenum">
              <a:t>19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47255707-9C28-4CEC-8503-757A4735255E}" type="slidenum">
              <a:t>19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410CC9-4E5A-4688-9050-CC3867C850BF}" type="slidenum">
              <a:t>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9F623EB-AEFE-4DB6-A959-9C20D4B4F482}" type="slidenum">
              <a:t>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8368C455-1D52-4EA9-B32B-1CFF8804DB04}" type="slidenum">
              <a:t>20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42881D48-7D49-484C-9539-8D5C400551D2}" type="slidenum">
              <a:t>20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F0993B93-5F38-44F7-ABCB-BF388183348C}" type="slidenum">
              <a:t>21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8B58A068-D747-4103-9248-6CD563855A02}" type="slidenum">
              <a:t>21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996C64-8C95-476C-9890-43077DDA1778}" type="slidenum">
              <a:t>23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1DD977BF-2376-4C46-81B1-28575AF0D34B}" type="slidenum">
              <a:t>23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2D1ABBB-0C4B-4325-ADD4-15F507DD534C}" type="slidenum">
              <a:t>24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886A67C6-B762-458F-A0A7-311FDBE418C3}" type="slidenum">
              <a:t>24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F2BA30B-BBA4-452A-ABE2-A44A96EE3163}" type="slidenum">
              <a:t>25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1FFF415-4E4B-46A3-A11C-7B85CD86B8C5}" type="slidenum">
              <a:t>25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3329CE6-1390-4E9B-84F8-CE6802EC1B01}" type="slidenum">
              <a:t>26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91B2A80F-BB70-4AD8-B820-1A62E156C531}" type="slidenum">
              <a:t>26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6C985D-C711-4A9C-B45B-0D2E6A3BD62F}" type="slidenum">
              <a:t>27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1FE24854-84E5-469E-AB85-11D1C6226FFF}" type="slidenum">
              <a:t>27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241E022-68DC-420B-92A3-12191BA4855E}" type="slidenum">
              <a:t>28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6573FC1-45E8-445C-ABD5-B5C4C6F8413C}" type="slidenum">
              <a:t>28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0DD5150-5015-456E-870E-C61CB76753EB}" type="slidenum">
              <a:t>29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6C09C878-D577-43DA-9158-A998BF0BF641}" type="slidenum">
              <a:t>29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447FC6C-E0AE-4A0A-91F0-CD22110E3D5E}" type="slidenum">
              <a:t>30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70E6045-D2DE-4E14-BA74-154137F47509}" type="slidenum">
              <a:t>30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38DECF9-3C65-47BE-81F4-372D539333BB}" type="slidenum">
              <a:t>31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107A6FAB-3F0C-495A-83DC-8573E73347AC}" type="slidenum">
              <a:t>31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2726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7DA309B5-DC34-463B-A375-2EC4540B4972}" type="slidenum">
              <a:t>32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68E8399-CB5E-46FA-8BF8-7C424B11DE14}" type="slidenum">
              <a:t>32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232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F0274520-C668-4F24-BE56-E50BEA832F67}" type="slidenum">
              <a:t>33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6B5C40A0-8A44-438F-9089-F271BB020AF5}" type="slidenum">
              <a:t>33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FAC951C-8C26-4220-B358-0D30CE74DDFA}" type="slidenum">
              <a:t>34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205C185-153E-49C1-BD9B-85A4003800E9}" type="slidenum">
              <a:t>35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DC02B8F-D9A8-4656-B46D-B2F450FB4B92}" type="slidenum">
              <a:t>35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36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36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4534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37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37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91922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374189-7A4A-44A0-979D-985ABCB9139E}" type="slidenum">
              <a:rPr lang="en-US" altLang="en-US"/>
              <a:pPr/>
              <a:t>38</a:t>
            </a:fld>
            <a:endParaRPr lang="en-US" altLang="en-US" dirty="0"/>
          </a:p>
        </p:txBody>
      </p:sp>
      <p:sp>
        <p:nvSpPr>
          <p:cNvPr id="23756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019560A-DC28-45F7-99AF-F7563F261F3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38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757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757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936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AC020D-79AF-44C7-B30B-CC4BB0093B51}" type="slidenum">
              <a:rPr lang="en-US" altLang="en-US"/>
              <a:pPr/>
              <a:t>39</a:t>
            </a:fld>
            <a:endParaRPr lang="en-US" altLang="en-US" dirty="0"/>
          </a:p>
        </p:txBody>
      </p:sp>
      <p:sp>
        <p:nvSpPr>
          <p:cNvPr id="23859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8B54ACB-8923-4FB5-9848-EA335C17B8E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39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859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0813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EA9E1D-7C3A-4A31-8F5B-9FDECD14884A}" type="slidenum">
              <a:rPr lang="en-US" altLang="en-US"/>
              <a:pPr/>
              <a:t>40</a:t>
            </a:fld>
            <a:endParaRPr lang="en-US" altLang="en-US" dirty="0"/>
          </a:p>
        </p:txBody>
      </p:sp>
      <p:sp>
        <p:nvSpPr>
          <p:cNvPr id="23961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B4A6403-4981-4475-B837-762EE6187B18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961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961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1562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4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580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7E4A2D-167C-46A3-B240-54329AB90278}" type="slidenum">
              <a:rPr lang="en-US" altLang="en-US"/>
              <a:pPr/>
              <a:t>41</a:t>
            </a:fld>
            <a:endParaRPr lang="en-US" altLang="en-US" dirty="0"/>
          </a:p>
        </p:txBody>
      </p:sp>
      <p:sp>
        <p:nvSpPr>
          <p:cNvPr id="24064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ABA8D8C-EE13-4EB1-BBDD-4B8A8C583746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064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064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5820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F0832F-DBC0-486C-BE55-7EC24EF8CF7B}" type="slidenum">
              <a:rPr lang="en-US" altLang="en-US"/>
              <a:pPr/>
              <a:t>42</a:t>
            </a:fld>
            <a:endParaRPr lang="en-US" altLang="en-US" dirty="0"/>
          </a:p>
        </p:txBody>
      </p:sp>
      <p:sp>
        <p:nvSpPr>
          <p:cNvPr id="24473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05F1A04-600B-4010-8984-54DFFCECFDCB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473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4235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5B7090-5ED3-4618-969F-B6086C9C80B3}" type="slidenum">
              <a:rPr lang="en-US" altLang="en-US"/>
              <a:pPr/>
              <a:t>44</a:t>
            </a:fld>
            <a:endParaRPr lang="en-US" altLang="en-US" dirty="0"/>
          </a:p>
        </p:txBody>
      </p:sp>
      <p:sp>
        <p:nvSpPr>
          <p:cNvPr id="24166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CB33F74-8A9C-48B1-9B8C-FBFB1E5195EB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166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166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59930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606B02-C6D5-41BC-9C5D-85D055ABB1A0}" type="slidenum">
              <a:rPr lang="en-US" altLang="en-US"/>
              <a:pPr/>
              <a:t>45</a:t>
            </a:fld>
            <a:endParaRPr lang="en-US" altLang="en-US" dirty="0"/>
          </a:p>
        </p:txBody>
      </p:sp>
      <p:sp>
        <p:nvSpPr>
          <p:cNvPr id="24268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6E8ED6E-BA23-4AC8-A44C-FBF833E6F59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26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50768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9B2311-336F-4175-A6FC-7AB09BD422AC}" type="slidenum">
              <a:rPr lang="en-US" altLang="en-US"/>
              <a:pPr/>
              <a:t>46</a:t>
            </a:fld>
            <a:endParaRPr lang="en-US" altLang="en-US" dirty="0"/>
          </a:p>
        </p:txBody>
      </p:sp>
      <p:sp>
        <p:nvSpPr>
          <p:cNvPr id="24371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D8EBCDA-051F-4166-9E88-B0D80BE501D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37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37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4411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D4B641-D787-4C02-AEAD-55863D2881CD}" type="slidenum">
              <a:rPr lang="en-US" altLang="en-US"/>
              <a:pPr/>
              <a:t>47</a:t>
            </a:fld>
            <a:endParaRPr lang="en-US" altLang="en-US" dirty="0"/>
          </a:p>
        </p:txBody>
      </p:sp>
      <p:sp>
        <p:nvSpPr>
          <p:cNvPr id="24576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1E854C3-9D81-482A-9AA0-C39D688CE4C8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576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6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36534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1AEE41-4016-4E79-B0A1-2B89697F9357}" type="slidenum">
              <a:rPr lang="en-US" altLang="en-US"/>
              <a:pPr/>
              <a:t>48</a:t>
            </a:fld>
            <a:endParaRPr lang="en-US" altLang="en-US" dirty="0"/>
          </a:p>
        </p:txBody>
      </p:sp>
      <p:sp>
        <p:nvSpPr>
          <p:cNvPr id="24883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2123A9A4-5431-45A6-8F8D-58350A3CDCC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883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883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717798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4B9F9D-3DB7-45EA-A465-E412B172128A}" type="slidenum">
              <a:rPr lang="en-US" altLang="en-US"/>
              <a:pPr/>
              <a:t>49</a:t>
            </a:fld>
            <a:endParaRPr lang="en-US" altLang="en-US" dirty="0"/>
          </a:p>
        </p:txBody>
      </p:sp>
      <p:sp>
        <p:nvSpPr>
          <p:cNvPr id="24780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0CD45CF7-D50D-4C0E-88DF-B282E322303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781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781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30672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7EB857-4F30-4CF1-BC9F-F24D0E790E4E}" type="slidenum">
              <a:rPr lang="en-US" altLang="en-US"/>
              <a:pPr/>
              <a:t>50</a:t>
            </a:fld>
            <a:endParaRPr lang="en-US" altLang="en-US" dirty="0"/>
          </a:p>
        </p:txBody>
      </p:sp>
      <p:sp>
        <p:nvSpPr>
          <p:cNvPr id="24985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2691E0A3-3DEC-455A-A236-4644CA58BC3B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985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985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7119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5A299E-C3E5-4152-99EC-3AF3CCD6FCE7}" type="slidenum">
              <a:rPr lang="en-US" altLang="en-US"/>
              <a:pPr/>
              <a:t>51</a:t>
            </a:fld>
            <a:endParaRPr lang="en-US" altLang="en-US" dirty="0"/>
          </a:p>
        </p:txBody>
      </p:sp>
      <p:sp>
        <p:nvSpPr>
          <p:cNvPr id="25190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09AD06E-DB81-485C-AAB2-FA575977834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190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190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0030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183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A190528-7B53-4169-A438-FD2BFDC8B8F8}" type="slidenum">
              <a:t>55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8BFF633D-7FA8-47D6-8E4F-BF43823299F2}" type="slidenum">
              <a:t>55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01905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A190528-7B53-4169-A438-FD2BFDC8B8F8}" type="slidenum">
              <a:t>56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8BFF633D-7FA8-47D6-8E4F-BF43823299F2}" type="slidenum">
              <a:t>56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03040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57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34912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58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35344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59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71355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60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60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0166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475FB2-006E-4C39-A705-FAD481F3EF8C}" type="slidenum">
              <a:rPr lang="en-US" altLang="en-US"/>
              <a:pPr/>
              <a:t>61</a:t>
            </a:fld>
            <a:endParaRPr lang="en-US" altLang="en-US" dirty="0"/>
          </a:p>
        </p:txBody>
      </p:sp>
      <p:sp>
        <p:nvSpPr>
          <p:cNvPr id="25907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0BC2C8E-EF14-4C2A-89CB-E13A5EB64E82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61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907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907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5718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2869FA-E836-416D-B05E-5E56CB6D872D}" type="slidenum">
              <a:rPr lang="en-US" altLang="en-US"/>
              <a:pPr/>
              <a:t>62</a:t>
            </a:fld>
            <a:endParaRPr lang="en-US" altLang="en-US" dirty="0"/>
          </a:p>
        </p:txBody>
      </p:sp>
      <p:sp>
        <p:nvSpPr>
          <p:cNvPr id="26009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DCB392B-01AF-4AC4-A4EA-F26E41AC9A2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62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00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00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158135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90879F-41E3-4A59-B327-9312506B2FA8}" type="slidenum">
              <a:rPr lang="en-US" altLang="en-US"/>
              <a:pPr/>
              <a:t>63</a:t>
            </a:fld>
            <a:endParaRPr lang="en-US" altLang="en-US" dirty="0"/>
          </a:p>
        </p:txBody>
      </p:sp>
      <p:sp>
        <p:nvSpPr>
          <p:cNvPr id="2611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431542F3-B31F-41FD-9A3E-722099238AC3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63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11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11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5667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72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382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348191-69E3-4D35-959A-026B09FFB2FC}" type="slidenum">
              <a:t>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54F8188-58C5-45AD-B88F-144C6437540B}" type="slidenum">
              <a:t>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5E0334-349A-4CEA-B704-F84FC2AA6F14}" type="slidenum">
              <a:rPr lang="en-US" altLang="en-US"/>
              <a:pPr/>
              <a:t>73</a:t>
            </a:fld>
            <a:endParaRPr lang="en-US" altLang="en-US" dirty="0"/>
          </a:p>
        </p:txBody>
      </p:sp>
      <p:sp>
        <p:nvSpPr>
          <p:cNvPr id="26214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D16F8C5-9D54-4859-A4C5-36735E54933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214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214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68473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0DD5150-5015-456E-870E-C61CB76753EB}" type="slidenum">
              <a:t>74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6C09C878-D577-43DA-9158-A998BF0BF641}" type="slidenum">
              <a:t>74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2991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F8FD3-DEC6-4571-B698-0C3547573432}" type="slidenum">
              <a:rPr lang="en-US" altLang="en-US"/>
              <a:pPr/>
              <a:t>75</a:t>
            </a:fld>
            <a:endParaRPr lang="en-US" altLang="en-US" dirty="0"/>
          </a:p>
        </p:txBody>
      </p:sp>
      <p:sp>
        <p:nvSpPr>
          <p:cNvPr id="26316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623A2A6-AD20-4BF7-91D9-F345A6A10962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317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317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69229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D71DF6-EEEA-46F7-BB38-7795B27DF9F1}" type="slidenum">
              <a:rPr lang="en-US" altLang="en-US"/>
              <a:pPr/>
              <a:t>76</a:t>
            </a:fld>
            <a:endParaRPr lang="en-US" altLang="en-US" dirty="0"/>
          </a:p>
        </p:txBody>
      </p:sp>
      <p:sp>
        <p:nvSpPr>
          <p:cNvPr id="26419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FB8FE7E4-6F95-4A96-AAEA-3969090BAD54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419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419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33596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032713-72DD-410E-8B2F-4CD0A054BD82}" type="slidenum">
              <a:rPr lang="en-US" altLang="en-US"/>
              <a:pPr/>
              <a:t>77</a:t>
            </a:fld>
            <a:endParaRPr lang="en-US" altLang="en-US" dirty="0"/>
          </a:p>
        </p:txBody>
      </p:sp>
      <p:sp>
        <p:nvSpPr>
          <p:cNvPr id="26521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04E4516D-0103-438E-B1DD-175272B7952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521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521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78767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67D502-8813-413E-AA86-73B400EB8AAE}" type="slidenum">
              <a:rPr lang="en-US" altLang="en-US"/>
              <a:pPr/>
              <a:t>78</a:t>
            </a:fld>
            <a:endParaRPr lang="en-US" altLang="en-US" dirty="0"/>
          </a:p>
        </p:txBody>
      </p:sp>
      <p:sp>
        <p:nvSpPr>
          <p:cNvPr id="26624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B5E76DF-C3C2-4D29-8362-E93BD75CAB83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624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4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33746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DC8D2A-93EB-41D5-9B0B-93FD3DD601CD}" type="slidenum">
              <a:rPr lang="en-US" altLang="en-US"/>
              <a:pPr/>
              <a:t>79</a:t>
            </a:fld>
            <a:endParaRPr lang="en-US" altLang="en-US" dirty="0"/>
          </a:p>
        </p:txBody>
      </p:sp>
      <p:sp>
        <p:nvSpPr>
          <p:cNvPr id="267265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BDCA6CCA-2E84-48E8-B0E4-2A78A6C58FA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79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726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726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56784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61781A1-61CB-4512-B16C-1A1155C8ACA1}" type="slidenum">
              <a:t>81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7122471-4F0D-462D-905B-4B40D861DB35}" type="slidenum">
              <a:t>81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93785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9A5266-A148-4A71-A6F4-27FB5218D1E2}" type="slidenum">
              <a:rPr lang="en-US" altLang="en-US"/>
              <a:pPr/>
              <a:t>82</a:t>
            </a:fld>
            <a:endParaRPr lang="en-US" altLang="en-US" dirty="0"/>
          </a:p>
        </p:txBody>
      </p:sp>
      <p:sp>
        <p:nvSpPr>
          <p:cNvPr id="269313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C8F3AE8-CE86-4DAA-9928-F66EB485396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82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693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93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66107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606B02-C6D5-41BC-9C5D-85D055ABB1A0}" type="slidenum">
              <a:rPr lang="en-US" altLang="en-US"/>
              <a:pPr/>
              <a:t>83</a:t>
            </a:fld>
            <a:endParaRPr lang="en-US" altLang="en-US" dirty="0"/>
          </a:p>
        </p:txBody>
      </p:sp>
      <p:sp>
        <p:nvSpPr>
          <p:cNvPr id="24268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6E8ED6E-BA23-4AC8-A44C-FBF833E6F59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83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26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616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43D5BC4-4004-4515-BE80-1A8A65AC603B}" type="slidenum">
              <a:t>7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C5F8B926-038D-4C2E-AC73-AF76698F6820}" type="slidenum">
              <a:t>7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82330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A2759B-BF8F-4AFC-B4C3-C1AAD7711AB8}" type="slidenum">
              <a:rPr lang="en-US" altLang="en-US"/>
              <a:pPr/>
              <a:t>84</a:t>
            </a:fld>
            <a:endParaRPr lang="en-US" altLang="en-US" dirty="0"/>
          </a:p>
        </p:txBody>
      </p:sp>
      <p:sp>
        <p:nvSpPr>
          <p:cNvPr id="27033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E1DB4041-44C3-4340-AA36-556CCAA1D02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84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033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033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8533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85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85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4691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78C17EA1-2759-47E0-B41C-D70EBA4625F6}" type="slidenum">
              <a:t>86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65861040-308E-4854-94B9-0DEAFE815150}" type="slidenum">
              <a:t>86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83208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D9ED5D8-6ED1-4628-A7E1-C0F4EDADBCBD}" type="slidenum">
              <a:t>89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B7965656-B629-412D-88B2-C5181B53D16D}" type="slidenum">
              <a:t>89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27264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D9ED5D8-6ED1-4628-A7E1-C0F4EDADBCBD}" type="slidenum">
              <a:t>90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B7965656-B629-412D-88B2-C5181B53D16D}" type="slidenum">
              <a:t>90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08877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606B02-C6D5-41BC-9C5D-85D055ABB1A0}" type="slidenum">
              <a:rPr lang="en-US" altLang="en-US"/>
              <a:pPr/>
              <a:t>92</a:t>
            </a:fld>
            <a:endParaRPr lang="en-US" altLang="en-US" dirty="0"/>
          </a:p>
        </p:txBody>
      </p:sp>
      <p:sp>
        <p:nvSpPr>
          <p:cNvPr id="24268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6E8ED6E-BA23-4AC8-A44C-FBF833E6F59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26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51052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606B02-C6D5-41BC-9C5D-85D055ABB1A0}" type="slidenum">
              <a:rPr lang="en-US" altLang="en-US"/>
              <a:pPr/>
              <a:t>93</a:t>
            </a:fld>
            <a:endParaRPr lang="en-US" altLang="en-US" dirty="0"/>
          </a:p>
        </p:txBody>
      </p:sp>
      <p:sp>
        <p:nvSpPr>
          <p:cNvPr id="242689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36E8ED6E-BA23-4AC8-A44C-FBF833E6F59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426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48371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371CEC-5AB4-41B7-9A63-B6E990AF03A2}" type="slidenum">
              <a:rPr lang="en-US" altLang="en-US"/>
              <a:pPr/>
              <a:t>95</a:t>
            </a:fld>
            <a:endParaRPr lang="en-US" altLang="en-US" dirty="0"/>
          </a:p>
        </p:txBody>
      </p:sp>
      <p:sp>
        <p:nvSpPr>
          <p:cNvPr id="25600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CF6F9C5D-4A52-473B-83CA-10278913362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5600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73440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BD43A4A4-B1E3-4FC9-9407-A879FE19595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59154B-CC2C-4875-9AAA-5D8B6096BECA}" type="slidenum">
              <a:rPr lang="en-US" altLang="en-US"/>
              <a:pPr/>
              <a:t>96</a:t>
            </a:fld>
            <a:endParaRPr lang="en-US" altLang="en-US" dirty="0"/>
          </a:p>
        </p:txBody>
      </p:sp>
      <p:sp>
        <p:nvSpPr>
          <p:cNvPr id="271361" name="Text Box 1">
            <a:extLst>
              <a:ext uri="{FF2B5EF4-FFF2-40B4-BE49-F238E27FC236}">
                <a16:creationId xmlns:a16="http://schemas.microsoft.com/office/drawing/2014/main" id="{D9E82BC1-794B-498E-9F6B-E65326242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2A2AC683-D3CF-4F5E-8501-7DCD35A3D6C0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E9948AE0-4599-4FD8-8226-42DA7C52250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E6C1AA2A-8DAC-4A6D-8B9E-E7366F6B9F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2799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354B21B-D1AB-47BE-B5B6-CC473DD4F9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B58D23-616D-43BE-B64F-CBBBBB07622E}" type="slidenum">
              <a:rPr lang="en-US" altLang="en-US"/>
              <a:pPr/>
              <a:t>97</a:t>
            </a:fld>
            <a:endParaRPr lang="en-US" altLang="en-US" dirty="0"/>
          </a:p>
        </p:txBody>
      </p:sp>
      <p:sp>
        <p:nvSpPr>
          <p:cNvPr id="272385" name="Text Box 1">
            <a:extLst>
              <a:ext uri="{FF2B5EF4-FFF2-40B4-BE49-F238E27FC236}">
                <a16:creationId xmlns:a16="http://schemas.microsoft.com/office/drawing/2014/main" id="{4F46253F-24AC-4DFF-9937-F934FD1E6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902F22CE-A00F-4AAF-A44F-12219DFAEBD0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2386" name="Rectangle 2">
            <a:extLst>
              <a:ext uri="{FF2B5EF4-FFF2-40B4-BE49-F238E27FC236}">
                <a16:creationId xmlns:a16="http://schemas.microsoft.com/office/drawing/2014/main" id="{C3736F7B-3DE5-41C5-B6D7-E742314B189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2387" name="Rectangle 3">
            <a:extLst>
              <a:ext uri="{FF2B5EF4-FFF2-40B4-BE49-F238E27FC236}">
                <a16:creationId xmlns:a16="http://schemas.microsoft.com/office/drawing/2014/main" id="{ECE75E92-4FA6-48BF-B7C5-018D190647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121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8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8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E8FC8BF-DC88-471E-BF5E-2C8A2AC5E40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8DCF0D-595D-44C3-99F4-B5184C79AFCA}" type="slidenum">
              <a:rPr lang="en-US" altLang="en-US"/>
              <a:pPr/>
              <a:t>98</a:t>
            </a:fld>
            <a:endParaRPr lang="en-US" altLang="en-US" dirty="0"/>
          </a:p>
        </p:txBody>
      </p:sp>
      <p:sp>
        <p:nvSpPr>
          <p:cNvPr id="273409" name="Text Box 1">
            <a:extLst>
              <a:ext uri="{FF2B5EF4-FFF2-40B4-BE49-F238E27FC236}">
                <a16:creationId xmlns:a16="http://schemas.microsoft.com/office/drawing/2014/main" id="{B8BE75D4-E24A-49C0-BB00-211E4972A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59611AC-E15D-43D6-9481-04A3B15B016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11834CF4-53E5-4E57-8408-B2D85D8F01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5278A5E6-01E1-49D9-9744-0C5A8A3996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38123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80BC85A-4C4D-4F19-813C-C88E5D2755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78B3C9-9711-449C-9463-3412D1BADF59}" type="slidenum">
              <a:rPr lang="en-US" altLang="en-US"/>
              <a:pPr/>
              <a:t>99</a:t>
            </a:fld>
            <a:endParaRPr lang="en-US" altLang="en-US" dirty="0"/>
          </a:p>
        </p:txBody>
      </p:sp>
      <p:sp>
        <p:nvSpPr>
          <p:cNvPr id="274433" name="Text Box 1">
            <a:extLst>
              <a:ext uri="{FF2B5EF4-FFF2-40B4-BE49-F238E27FC236}">
                <a16:creationId xmlns:a16="http://schemas.microsoft.com/office/drawing/2014/main" id="{298EA0DB-1B03-4756-96DF-171D0BD1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926C98C-E48F-41AF-8234-CA0C2A0CB7CB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99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4434" name="Rectangle 2">
            <a:extLst>
              <a:ext uri="{FF2B5EF4-FFF2-40B4-BE49-F238E27FC236}">
                <a16:creationId xmlns:a16="http://schemas.microsoft.com/office/drawing/2014/main" id="{B3EDA910-55B8-450D-9669-5A76EA59978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4435" name="Rectangle 3">
            <a:extLst>
              <a:ext uri="{FF2B5EF4-FFF2-40B4-BE49-F238E27FC236}">
                <a16:creationId xmlns:a16="http://schemas.microsoft.com/office/drawing/2014/main" id="{E60E1883-899D-4B34-AFA1-4AC247BA03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85617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1E05F291-9E01-42B3-90AA-10A2EBCFC1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79FEE7-379A-479B-B116-737EFF18B27B}" type="slidenum">
              <a:rPr lang="en-US" altLang="en-US"/>
              <a:pPr/>
              <a:t>100</a:t>
            </a:fld>
            <a:endParaRPr lang="en-US" altLang="en-US" dirty="0"/>
          </a:p>
        </p:txBody>
      </p:sp>
      <p:sp>
        <p:nvSpPr>
          <p:cNvPr id="275457" name="Text Box 1">
            <a:extLst>
              <a:ext uri="{FF2B5EF4-FFF2-40B4-BE49-F238E27FC236}">
                <a16:creationId xmlns:a16="http://schemas.microsoft.com/office/drawing/2014/main" id="{888BF110-347C-4404-A38D-8D976B8F3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9C631F4D-C8B0-437A-9DBC-689B87C937A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5458" name="Rectangle 2">
            <a:extLst>
              <a:ext uri="{FF2B5EF4-FFF2-40B4-BE49-F238E27FC236}">
                <a16:creationId xmlns:a16="http://schemas.microsoft.com/office/drawing/2014/main" id="{D991CD3E-8441-46DD-891D-FE73931974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5459" name="Rectangle 3">
            <a:extLst>
              <a:ext uri="{FF2B5EF4-FFF2-40B4-BE49-F238E27FC236}">
                <a16:creationId xmlns:a16="http://schemas.microsoft.com/office/drawing/2014/main" id="{8576E9B7-3C2B-4929-972B-549E50F47B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45891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E8FC8BF-DC88-471E-BF5E-2C8A2AC5E40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8DCF0D-595D-44C3-99F4-B5184C79AFCA}" type="slidenum">
              <a:rPr lang="en-US" altLang="en-US"/>
              <a:pPr/>
              <a:t>101</a:t>
            </a:fld>
            <a:endParaRPr lang="en-US" altLang="en-US" dirty="0"/>
          </a:p>
        </p:txBody>
      </p:sp>
      <p:sp>
        <p:nvSpPr>
          <p:cNvPr id="273409" name="Text Box 1">
            <a:extLst>
              <a:ext uri="{FF2B5EF4-FFF2-40B4-BE49-F238E27FC236}">
                <a16:creationId xmlns:a16="http://schemas.microsoft.com/office/drawing/2014/main" id="{B8BE75D4-E24A-49C0-BB00-211E4972A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59611AC-E15D-43D6-9481-04A3B15B016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11834CF4-53E5-4E57-8408-B2D85D8F01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5278A5E6-01E1-49D9-9744-0C5A8A3996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48153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E8FC8BF-DC88-471E-BF5E-2C8A2AC5E40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8DCF0D-595D-44C3-99F4-B5184C79AFCA}" type="slidenum">
              <a:rPr lang="en-US" altLang="en-US"/>
              <a:pPr/>
              <a:t>102</a:t>
            </a:fld>
            <a:endParaRPr lang="en-US" altLang="en-US" dirty="0"/>
          </a:p>
        </p:txBody>
      </p:sp>
      <p:sp>
        <p:nvSpPr>
          <p:cNvPr id="273409" name="Text Box 1">
            <a:extLst>
              <a:ext uri="{FF2B5EF4-FFF2-40B4-BE49-F238E27FC236}">
                <a16:creationId xmlns:a16="http://schemas.microsoft.com/office/drawing/2014/main" id="{B8BE75D4-E24A-49C0-BB00-211E4972A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59611AC-E15D-43D6-9481-04A3B15B016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11834CF4-53E5-4E57-8408-B2D85D8F01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5278A5E6-01E1-49D9-9744-0C5A8A3996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40325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E8FC8BF-DC88-471E-BF5E-2C8A2AC5E40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8DCF0D-595D-44C3-99F4-B5184C79AFCA}" type="slidenum">
              <a:rPr lang="en-US" altLang="en-US"/>
              <a:pPr/>
              <a:t>103</a:t>
            </a:fld>
            <a:endParaRPr lang="en-US" altLang="en-US" dirty="0"/>
          </a:p>
        </p:txBody>
      </p:sp>
      <p:sp>
        <p:nvSpPr>
          <p:cNvPr id="273409" name="Text Box 1">
            <a:extLst>
              <a:ext uri="{FF2B5EF4-FFF2-40B4-BE49-F238E27FC236}">
                <a16:creationId xmlns:a16="http://schemas.microsoft.com/office/drawing/2014/main" id="{B8BE75D4-E24A-49C0-BB00-211E4972A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59611AC-E15D-43D6-9481-04A3B15B016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11834CF4-53E5-4E57-8408-B2D85D8F01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5278A5E6-01E1-49D9-9744-0C5A8A3996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23189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62C56AE-2811-4585-8391-7FEDDDA01FF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DD053E-33F7-44BD-858B-64C409F8C67A}" type="slidenum">
              <a:rPr lang="en-US" altLang="en-US"/>
              <a:pPr/>
              <a:t>104</a:t>
            </a:fld>
            <a:endParaRPr lang="en-US" altLang="en-US" dirty="0"/>
          </a:p>
        </p:txBody>
      </p:sp>
      <p:sp>
        <p:nvSpPr>
          <p:cNvPr id="276481" name="Text Box 1">
            <a:extLst>
              <a:ext uri="{FF2B5EF4-FFF2-40B4-BE49-F238E27FC236}">
                <a16:creationId xmlns:a16="http://schemas.microsoft.com/office/drawing/2014/main" id="{75828196-1ED8-4C12-BF4F-1DB88046D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7AEAB9B-C51C-4C5B-A704-06F2F8F4A8C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6482" name="Rectangle 2">
            <a:extLst>
              <a:ext uri="{FF2B5EF4-FFF2-40B4-BE49-F238E27FC236}">
                <a16:creationId xmlns:a16="http://schemas.microsoft.com/office/drawing/2014/main" id="{76EB033F-45E5-4016-8C4F-FA9C9F8D2C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483" name="Rectangle 3">
            <a:extLst>
              <a:ext uri="{FF2B5EF4-FFF2-40B4-BE49-F238E27FC236}">
                <a16:creationId xmlns:a16="http://schemas.microsoft.com/office/drawing/2014/main" id="{3DA06F83-FE38-477E-87B1-FB5F6A8F87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44445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9A8124E-6583-47E0-872A-8A0DB5627F1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9445FC-39E7-4E1D-8588-043531F3A980}" type="slidenum">
              <a:rPr lang="en-US" altLang="en-US"/>
              <a:pPr/>
              <a:t>105</a:t>
            </a:fld>
            <a:endParaRPr lang="en-US" altLang="en-US" dirty="0"/>
          </a:p>
        </p:txBody>
      </p:sp>
      <p:sp>
        <p:nvSpPr>
          <p:cNvPr id="277505" name="Text Box 1">
            <a:extLst>
              <a:ext uri="{FF2B5EF4-FFF2-40B4-BE49-F238E27FC236}">
                <a16:creationId xmlns:a16="http://schemas.microsoft.com/office/drawing/2014/main" id="{0B275F78-A7E1-4D75-8269-D5C8BDC99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1280706-4E1B-4ABF-A443-8C52D74CAAF7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7506" name="Rectangle 2">
            <a:extLst>
              <a:ext uri="{FF2B5EF4-FFF2-40B4-BE49-F238E27FC236}">
                <a16:creationId xmlns:a16="http://schemas.microsoft.com/office/drawing/2014/main" id="{58CF0DF1-2469-4D1A-8BE0-6EB6EC5AFC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6EDC7FF0-A34D-4D6F-8479-0E93F4633B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671129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3BFBF08-A51C-4C39-9AFF-CDE7BC66B62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9D02D4-A7ED-4D0B-9A1C-5C66D0409D5A}" type="slidenum">
              <a:rPr lang="en-US" altLang="en-US"/>
              <a:pPr/>
              <a:t>106</a:t>
            </a:fld>
            <a:endParaRPr lang="en-US" altLang="en-US" dirty="0"/>
          </a:p>
        </p:txBody>
      </p:sp>
      <p:sp>
        <p:nvSpPr>
          <p:cNvPr id="278529" name="Text Box 1">
            <a:extLst>
              <a:ext uri="{FF2B5EF4-FFF2-40B4-BE49-F238E27FC236}">
                <a16:creationId xmlns:a16="http://schemas.microsoft.com/office/drawing/2014/main" id="{EA19BF0E-18C8-4B0E-AEFD-2550A50BB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D7A68658-A2C8-4604-88A2-D042B476D592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8530" name="Rectangle 2">
            <a:extLst>
              <a:ext uri="{FF2B5EF4-FFF2-40B4-BE49-F238E27FC236}">
                <a16:creationId xmlns:a16="http://schemas.microsoft.com/office/drawing/2014/main" id="{5D53D705-E583-4CF8-BB10-DC914F156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8531" name="Rectangle 3">
            <a:extLst>
              <a:ext uri="{FF2B5EF4-FFF2-40B4-BE49-F238E27FC236}">
                <a16:creationId xmlns:a16="http://schemas.microsoft.com/office/drawing/2014/main" id="{D610776A-BF78-4EFE-A6AB-8DE671D398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61743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11334B-4E66-47FF-8448-6EB930B3159F}" type="slidenum">
              <a:rPr lang="en-US" altLang="en-US"/>
              <a:pPr/>
              <a:t>107</a:t>
            </a:fld>
            <a:endParaRPr lang="en-US" altLang="en-US" dirty="0"/>
          </a:p>
        </p:txBody>
      </p:sp>
      <p:sp>
        <p:nvSpPr>
          <p:cNvPr id="28569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FCF0940-DAD1-442A-8C07-172186996C6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56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56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728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BEB1CC45-C042-4258-8A04-B47284DE871D}" type="slidenum">
              <a:t>9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3AAB24B-8870-4330-BA61-5FC718628A4F}" type="slidenum">
              <a:t>9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65B289C-17EE-4FB6-BC9E-FE0D8FB3DA9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E1C20D-B5C7-4114-827F-C5D2F44A63E8}" type="slidenum">
              <a:rPr lang="en-US" altLang="en-US"/>
              <a:pPr/>
              <a:t>108</a:t>
            </a:fld>
            <a:endParaRPr lang="en-US" altLang="en-US" dirty="0"/>
          </a:p>
        </p:txBody>
      </p:sp>
      <p:sp>
        <p:nvSpPr>
          <p:cNvPr id="279553" name="Text Box 1">
            <a:extLst>
              <a:ext uri="{FF2B5EF4-FFF2-40B4-BE49-F238E27FC236}">
                <a16:creationId xmlns:a16="http://schemas.microsoft.com/office/drawing/2014/main" id="{A9A1EF4A-174C-4DEC-9169-F3B507E2E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7D05F9-6DBD-4DAB-86DF-E88B2052733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108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79554" name="Rectangle 2">
            <a:extLst>
              <a:ext uri="{FF2B5EF4-FFF2-40B4-BE49-F238E27FC236}">
                <a16:creationId xmlns:a16="http://schemas.microsoft.com/office/drawing/2014/main" id="{463A1BAA-9B28-4A2C-AE0B-3FE2584AF60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9555" name="Rectangle 3">
            <a:extLst>
              <a:ext uri="{FF2B5EF4-FFF2-40B4-BE49-F238E27FC236}">
                <a16:creationId xmlns:a16="http://schemas.microsoft.com/office/drawing/2014/main" id="{5E488A48-FF35-41FA-BF1E-7710D7A4FC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59403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571BDDA9-C4D1-433C-A656-B5B0B105982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B582F5-6A9E-45F6-80CB-D7A1E814C9FE}" type="slidenum">
              <a:rPr lang="en-US" altLang="en-US"/>
              <a:pPr/>
              <a:t>109</a:t>
            </a:fld>
            <a:endParaRPr lang="en-US" altLang="en-US" dirty="0"/>
          </a:p>
        </p:txBody>
      </p:sp>
      <p:sp>
        <p:nvSpPr>
          <p:cNvPr id="280577" name="Rectangle 1">
            <a:extLst>
              <a:ext uri="{FF2B5EF4-FFF2-40B4-BE49-F238E27FC236}">
                <a16:creationId xmlns:a16="http://schemas.microsoft.com/office/drawing/2014/main" id="{689CCE5C-A1CA-4876-BF66-BF10DBC64FE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0578" name="Rectangle 2">
            <a:extLst>
              <a:ext uri="{FF2B5EF4-FFF2-40B4-BE49-F238E27FC236}">
                <a16:creationId xmlns:a16="http://schemas.microsoft.com/office/drawing/2014/main" id="{25FC75B6-4073-44BE-9EA3-6EEA5576E3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53704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971156F-EDB0-449D-B35C-C6695E13FC2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B4D7F0-8D46-4A1C-B45C-06261570CEA6}" type="slidenum">
              <a:rPr lang="en-US" altLang="en-US"/>
              <a:pPr/>
              <a:t>110</a:t>
            </a:fld>
            <a:endParaRPr lang="en-US" altLang="en-US" dirty="0"/>
          </a:p>
        </p:txBody>
      </p:sp>
      <p:sp>
        <p:nvSpPr>
          <p:cNvPr id="281601" name="Text Box 1">
            <a:extLst>
              <a:ext uri="{FF2B5EF4-FFF2-40B4-BE49-F238E27FC236}">
                <a16:creationId xmlns:a16="http://schemas.microsoft.com/office/drawing/2014/main" id="{EF8543B7-6018-4E18-A3E1-A12F58FC4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51D6CA9C-7EAC-4B08-B41C-8674DF457496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110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1602" name="Rectangle 2">
            <a:extLst>
              <a:ext uri="{FF2B5EF4-FFF2-40B4-BE49-F238E27FC236}">
                <a16:creationId xmlns:a16="http://schemas.microsoft.com/office/drawing/2014/main" id="{A66B5493-9F7A-4821-83B2-1D00FA8F4DA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1603" name="Rectangle 3">
            <a:extLst>
              <a:ext uri="{FF2B5EF4-FFF2-40B4-BE49-F238E27FC236}">
                <a16:creationId xmlns:a16="http://schemas.microsoft.com/office/drawing/2014/main" id="{D4881A3D-DFFC-46A9-A835-6E6233C3D60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139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79A2840-1683-45C8-945E-537132A5A3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092C85-4784-4AFC-9B91-DE36FD981118}" type="slidenum">
              <a:rPr lang="en-US" altLang="en-US"/>
              <a:pPr/>
              <a:t>111</a:t>
            </a:fld>
            <a:endParaRPr lang="en-US" altLang="en-US" dirty="0"/>
          </a:p>
        </p:txBody>
      </p:sp>
      <p:sp>
        <p:nvSpPr>
          <p:cNvPr id="282625" name="Text Box 1">
            <a:extLst>
              <a:ext uri="{FF2B5EF4-FFF2-40B4-BE49-F238E27FC236}">
                <a16:creationId xmlns:a16="http://schemas.microsoft.com/office/drawing/2014/main" id="{D0B239E1-BB89-4D7D-802B-DC4881189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60B29414-433F-4447-8C3B-C9431A3CF04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111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2626" name="Rectangle 2">
            <a:extLst>
              <a:ext uri="{FF2B5EF4-FFF2-40B4-BE49-F238E27FC236}">
                <a16:creationId xmlns:a16="http://schemas.microsoft.com/office/drawing/2014/main" id="{91DAE09A-110D-4B35-9BDA-B53C7075141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74E382E1-7706-4032-89FE-1B7AA22524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9325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79A2840-1683-45C8-945E-537132A5A3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092C85-4784-4AFC-9B91-DE36FD981118}" type="slidenum">
              <a:rPr lang="en-US" altLang="en-US"/>
              <a:pPr/>
              <a:t>112</a:t>
            </a:fld>
            <a:endParaRPr lang="en-US" altLang="en-US" dirty="0"/>
          </a:p>
        </p:txBody>
      </p:sp>
      <p:sp>
        <p:nvSpPr>
          <p:cNvPr id="282625" name="Text Box 1">
            <a:extLst>
              <a:ext uri="{FF2B5EF4-FFF2-40B4-BE49-F238E27FC236}">
                <a16:creationId xmlns:a16="http://schemas.microsoft.com/office/drawing/2014/main" id="{D0B239E1-BB89-4D7D-802B-DC4881189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60B29414-433F-4447-8C3B-C9431A3CF04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112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2626" name="Rectangle 2">
            <a:extLst>
              <a:ext uri="{FF2B5EF4-FFF2-40B4-BE49-F238E27FC236}">
                <a16:creationId xmlns:a16="http://schemas.microsoft.com/office/drawing/2014/main" id="{91DAE09A-110D-4B35-9BDA-B53C7075141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74E382E1-7706-4032-89FE-1B7AA22524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1451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14E1B3A0-BA88-4EB9-B865-21627EA7902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76ECC7-6995-4A12-B5BD-65A30F001067}" type="slidenum">
              <a:rPr lang="en-US" altLang="en-US"/>
              <a:pPr/>
              <a:t>113</a:t>
            </a:fld>
            <a:endParaRPr lang="en-US" altLang="en-US" dirty="0"/>
          </a:p>
        </p:txBody>
      </p:sp>
      <p:sp>
        <p:nvSpPr>
          <p:cNvPr id="283649" name="Text Box 1">
            <a:extLst>
              <a:ext uri="{FF2B5EF4-FFF2-40B4-BE49-F238E27FC236}">
                <a16:creationId xmlns:a16="http://schemas.microsoft.com/office/drawing/2014/main" id="{CC45076C-09D4-4E5B-8CC5-226A98337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89889068-CE08-4836-A3DA-8150BD71DFE4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113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3650" name="Rectangle 2">
            <a:extLst>
              <a:ext uri="{FF2B5EF4-FFF2-40B4-BE49-F238E27FC236}">
                <a16:creationId xmlns:a16="http://schemas.microsoft.com/office/drawing/2014/main" id="{0746D729-8F76-42FD-A44B-F7DB801846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3651" name="Rectangle 3">
            <a:extLst>
              <a:ext uri="{FF2B5EF4-FFF2-40B4-BE49-F238E27FC236}">
                <a16:creationId xmlns:a16="http://schemas.microsoft.com/office/drawing/2014/main" id="{1D973B18-B024-44D2-954C-1949E36C07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7795935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114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114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01463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11334B-4E66-47FF-8448-6EB930B3159F}" type="slidenum">
              <a:rPr lang="en-US" altLang="en-US"/>
              <a:pPr/>
              <a:t>124</a:t>
            </a:fld>
            <a:endParaRPr lang="en-US" altLang="en-US" dirty="0"/>
          </a:p>
        </p:txBody>
      </p:sp>
      <p:sp>
        <p:nvSpPr>
          <p:cNvPr id="28569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FCF0940-DAD1-442A-8C07-172186996C6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56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56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60645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11334B-4E66-47FF-8448-6EB930B3159F}" type="slidenum">
              <a:rPr lang="en-US" altLang="en-US"/>
              <a:pPr/>
              <a:t>125</a:t>
            </a:fld>
            <a:endParaRPr lang="en-US" altLang="en-US" dirty="0"/>
          </a:p>
        </p:txBody>
      </p:sp>
      <p:sp>
        <p:nvSpPr>
          <p:cNvPr id="285697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7FCF0940-DAD1-442A-8C07-172186996C6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56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56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30500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126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126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6559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0" y="1236599"/>
            <a:ext cx="7559640" cy="2631960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0" y="3970440"/>
            <a:ext cx="7559640" cy="1825560"/>
          </a:xfrm>
        </p:spPr>
        <p:txBody>
          <a:bodyPr anchorCtr="1"/>
          <a:lstStyle>
            <a:lvl1pPr marL="0" indent="0" algn="ctr">
              <a:defRPr lang="en-US"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E5B3AD-557F-4552-AE21-0A4A158E6A97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DD1B27-0791-4B7B-BDBD-5F750E539D8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3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5840" y="301680"/>
            <a:ext cx="2266920" cy="6454800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80" y="301680"/>
            <a:ext cx="6649919" cy="6454800"/>
          </a:xfrm>
        </p:spPr>
        <p:txBody>
          <a:bodyPr vert="eaVert"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95AEBB-71E5-4438-880E-F06FD223DE96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1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 preserve="1">
  <p:cSld name="Title_2c_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280" y="1768320"/>
            <a:ext cx="4457880" cy="4987800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/>
          <p:cNvSpPr txBox="1">
            <a:spLocks noGrp="1"/>
          </p:cNvSpPr>
          <p:nvPr>
            <p:ph type="title" idx="4294967295"/>
          </p:nvPr>
        </p:nvSpPr>
        <p:spPr>
          <a:xfrm>
            <a:off x="5113440" y="1768320"/>
            <a:ext cx="4459320" cy="4987800"/>
          </a:xfrm>
        </p:spPr>
        <p:txBody>
          <a:bodyPr tIns="28080" anchor="t" anchorCtr="0"/>
          <a:lstStyle>
            <a:lvl1pPr>
              <a:defRPr lang="en-AU">
                <a:cs typeface="Lucida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1DF279-8405-4490-9A82-CAE57615B0A1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187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EE9E36-5A9E-4263-909C-114F3140F762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3835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_2c_ Text_2c_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280" y="1768320"/>
            <a:ext cx="4457880" cy="4987800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3440" y="1768320"/>
            <a:ext cx="445932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C4330-A823-445F-9A0D-7BDE8CD1657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30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 preserve="1">
  <p:cSld name="Title_2c_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80" y="1768320"/>
            <a:ext cx="445788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5113440" y="1768320"/>
            <a:ext cx="4459320" cy="4987800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1D0225-98ED-40D2-9983-829BD8445C14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15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3238" y="1768475"/>
            <a:ext cx="4457700" cy="241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338" y="1768475"/>
            <a:ext cx="4459287" cy="241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238" y="4338638"/>
            <a:ext cx="4457700" cy="24177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3338" y="4338638"/>
            <a:ext cx="4459287" cy="24177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>
          <a:xfrm>
            <a:off x="7226300" y="6886575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fld id="{CC44BA0A-CBF5-4E75-941B-C6453135715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4607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EAA1ADA-6536-4E98-AE2F-13617CB26CE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1864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>
          <a:xfrm>
            <a:off x="7226300" y="6886575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fld id="{8FE9799B-4E20-413A-BBB8-CAB7B92852C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4406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338" y="1768475"/>
            <a:ext cx="4459287" cy="241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338" y="4338638"/>
            <a:ext cx="4459287" cy="24177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7226300" y="6886575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fld id="{7131C191-B433-4191-95FF-59E836E7D4C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783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80" y="1768320"/>
            <a:ext cx="906948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850366-7A82-4B32-B4E5-6977E0F36229}" type="slidenum">
              <a:t>‹#›</a:t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71176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893A-6692-4C06-8639-712BAFFD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A22B8-8922-49C6-BB0D-45C288C32C6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C8C8A0C-4D31-4734-A98C-DC2DC89A731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987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E55996-3580-4049-87C8-1EB7EEF391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2A5A7B0-0223-43A7-873E-26C01FAA93F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603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9" y="1884240"/>
            <a:ext cx="8694720" cy="3144959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9" y="5059440"/>
            <a:ext cx="8694720" cy="1652760"/>
          </a:xfrm>
        </p:spPr>
        <p:txBody>
          <a:bodyPr/>
          <a:lstStyle>
            <a:lvl1pPr marL="0" indent="0">
              <a:defRPr lang="en-US"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1215FF-9D10-431D-8CDB-79FD0E72994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4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80" y="1768320"/>
            <a:ext cx="445788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3440" y="1768320"/>
            <a:ext cx="4459320" cy="498780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DAA498-536A-4238-9970-6F276F9937BB}" type="slidenum">
              <a:t>‹#›</a:t>
            </a:fld>
            <a:endParaRPr lang="en-US" dirty="0"/>
          </a:p>
        </p:txBody>
      </p:sp>
      <p:sp>
        <p:nvSpPr>
          <p:cNvPr id="8" name="Content Placeholder 7"/>
          <p:cNvSpPr txBox="1">
            <a:spLocks noGrp="1"/>
          </p:cNvSpPr>
          <p:nvPr>
            <p:ph idx="1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42277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9" y="403200"/>
            <a:ext cx="8694720" cy="1460519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9" y="1852560"/>
            <a:ext cx="4265640" cy="907919"/>
          </a:xfrm>
        </p:spPr>
        <p:txBody>
          <a:bodyPr anchor="b"/>
          <a:lstStyle>
            <a:lvl1pPr marL="0" indent="0">
              <a:defRPr lang="en-US"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9" y="2760840"/>
            <a:ext cx="4265640" cy="4062239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0" y="1852560"/>
            <a:ext cx="4284720" cy="907919"/>
          </a:xfrm>
        </p:spPr>
        <p:txBody>
          <a:bodyPr anchor="b"/>
          <a:lstStyle>
            <a:lvl1pPr marL="0" indent="0">
              <a:defRPr lang="en-US"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0" y="2760840"/>
            <a:ext cx="4284720" cy="4062239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8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9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E44617-4428-431A-B7FB-34572AB47B27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7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1A52BF-157B-4EB9-AAF4-D494732BFF2F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69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3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EF13-E6FF-480B-AB29-9AD020A61C6E}" type="slidenum">
              <a:t>‹#›</a:t>
            </a:fld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2000" cy="1261800"/>
          </a:xfrm>
        </p:spPr>
        <p:txBody>
          <a:bodyPr/>
          <a:lstStyle>
            <a:lvl1pPr>
              <a:defRPr lang="en-AU"/>
            </a:lvl1pPr>
          </a:lstStyle>
          <a:p>
            <a:endParaRPr lang="en-AU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4988880"/>
          </a:xfrm>
        </p:spPr>
        <p:txBody>
          <a:bodyPr tIns="0"/>
          <a:lstStyle>
            <a:lvl1pPr>
              <a:spcAft>
                <a:spcPts val="1417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1329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9" y="503280"/>
            <a:ext cx="3251159" cy="176544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60" y="1089000"/>
            <a:ext cx="5102280" cy="5372280"/>
          </a:xfrm>
        </p:spPr>
        <p:txBody>
          <a:bodyPr tIns="28080" anchor="t" anchorCtr="0"/>
          <a:lstStyle>
            <a:lvl1pPr marL="343080" indent="-343080" algn="l">
              <a:spcAft>
                <a:spcPts val="1426"/>
              </a:spcAft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9" y="2268360"/>
            <a:ext cx="3251159" cy="4200480"/>
          </a:xfrm>
        </p:spPr>
        <p:txBody>
          <a:bodyPr/>
          <a:lstStyle>
            <a:lvl1pPr marL="0" indent="0">
              <a:defRPr lang="en-US"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C95F9E-45CA-41E3-9BB9-249B9D3E950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2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9" y="503280"/>
            <a:ext cx="3251159" cy="1765440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60" y="1089000"/>
            <a:ext cx="5102280" cy="5372280"/>
          </a:xfrm>
        </p:spPr>
        <p:txBody>
          <a:bodyPr tIns="28080" anchor="t" anchorCtr="0"/>
          <a:lstStyle>
            <a:lvl1pPr>
              <a:defRPr lang="en-AU">
                <a:cs typeface="Lucida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9" y="2268360"/>
            <a:ext cx="3251159" cy="4200480"/>
          </a:xfrm>
        </p:spPr>
        <p:txBody>
          <a:bodyPr/>
          <a:lstStyle>
            <a:lvl1pPr marL="0" indent="0">
              <a:defRPr lang="en-US"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7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FCA799-E6B8-42B8-A4B9-E7A3C20C9D2B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1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69480" cy="12603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type="body" idx="1"/>
          </p:nvPr>
        </p:nvSpPr>
        <p:spPr>
          <a:xfrm>
            <a:off x="503280" y="1768320"/>
            <a:ext cx="9069480" cy="4987800"/>
          </a:xfrm>
          <a:prstGeom prst="rect">
            <a:avLst/>
          </a:prstGeom>
          <a:noFill/>
          <a:ln>
            <a:noFill/>
          </a:ln>
        </p:spPr>
        <p:txBody>
          <a:bodyPr wrap="square" lIns="0" tIns="28080" rIns="0" bIns="0" anchor="t" anchorCtr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2"/>
          </p:nvPr>
        </p:nvSpPr>
        <p:spPr>
          <a:xfrm>
            <a:off x="503280" y="6886440"/>
            <a:ext cx="234648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3"/>
          </p:nvPr>
        </p:nvSpPr>
        <p:spPr>
          <a:xfrm>
            <a:off x="3448080" y="6886440"/>
            <a:ext cx="319392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4"/>
          </p:nvPr>
        </p:nvSpPr>
        <p:spPr>
          <a:xfrm>
            <a:off x="7227720" y="6886440"/>
            <a:ext cx="2346480" cy="5191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EB832F5B-FAA4-4CD6-BDA7-7A7213491972}" type="slidenum"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0" r:id="rId21"/>
  </p:sldLayoutIdLst>
  <p:txStyles>
    <p:titleStyle>
      <a:lvl1pPr marL="0" marR="0" lvl="0" indent="0" algn="ctr" rtl="0" hangingPunct="0">
        <a:lnSpc>
          <a:spcPct val="93000"/>
        </a:lnSpc>
        <a:spcBef>
          <a:spcPts val="0"/>
        </a:spcBef>
        <a:spcAft>
          <a:spcPts val="0"/>
        </a:spcAft>
        <a:buNone/>
        <a:tabLst/>
        <a:defRPr lang="en-GB" sz="44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1pPr>
    </p:titleStyle>
    <p:bodyStyle>
      <a:lvl1pPr marL="343080" marR="0" lvl="0" indent="-343080" algn="l" rtl="0" hangingPunct="0">
        <a:lnSpc>
          <a:spcPct val="93000"/>
        </a:lnSpc>
        <a:spcBef>
          <a:spcPts val="0"/>
        </a:spcBef>
        <a:spcAft>
          <a:spcPts val="1426"/>
        </a:spcAft>
        <a:buNone/>
        <a:tabLst/>
        <a:defRPr lang="en-GB" sz="32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1pPr>
      <a:lvl2pPr marL="743040" marR="0" lvl="1" indent="-285840" algn="l" rtl="0" hangingPunct="0">
        <a:lnSpc>
          <a:spcPct val="93000"/>
        </a:lnSpc>
        <a:spcBef>
          <a:spcPts val="0"/>
        </a:spcBef>
        <a:spcAft>
          <a:spcPts val="1140"/>
        </a:spcAft>
        <a:buNone/>
        <a:tabLst/>
        <a:defRPr lang="en-GB" sz="28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2pPr>
      <a:lvl3pPr marL="1143000" marR="0" lvl="2" indent="-228600" algn="l" rtl="0" hangingPunct="0">
        <a:lnSpc>
          <a:spcPct val="93000"/>
        </a:lnSpc>
        <a:spcBef>
          <a:spcPts val="0"/>
        </a:spcBef>
        <a:spcAft>
          <a:spcPts val="850"/>
        </a:spcAft>
        <a:buNone/>
        <a:tabLst/>
        <a:defRPr lang="en-GB" sz="24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3pPr>
      <a:lvl4pPr marL="1600200" marR="0" lvl="3" indent="-228600" algn="l" rtl="0" hangingPunct="0">
        <a:lnSpc>
          <a:spcPct val="93000"/>
        </a:lnSpc>
        <a:spcBef>
          <a:spcPts val="0"/>
        </a:spcBef>
        <a:spcAft>
          <a:spcPts val="575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4pPr>
      <a:lvl5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5pPr>
      <a:lvl6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6pPr>
      <a:lvl7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7pPr>
      <a:lvl8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8pPr>
      <a:lvl9pPr marL="2057400" marR="0" lvl="4" indent="-228600" algn="l" rtl="0" hangingPunct="0">
        <a:lnSpc>
          <a:spcPct val="93000"/>
        </a:lnSpc>
        <a:spcBef>
          <a:spcPts val="0"/>
        </a:spcBef>
        <a:spcAft>
          <a:spcPts val="289"/>
        </a:spcAft>
        <a:buNone/>
        <a:tabLst/>
        <a:defRPr lang="en-GB" sz="2000" b="0" i="0" u="none" strike="noStrike" kern="1200" spc="0" baseline="0">
          <a:ln>
            <a:noFill/>
          </a:ln>
          <a:solidFill>
            <a:srgbClr val="000000"/>
          </a:solidFill>
          <a:latin typeface="Arial" pitchFamily="18"/>
          <a:ea typeface="Microsoft YaHei" pitchFamily="2"/>
          <a:cs typeface="Arial Unicode M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mailto:3d@kbvis.com" TargetMode="External"/><Relationship Id="rId4" Type="http://schemas.openxmlformats.org/officeDocument/2006/relationships/image" Target="../media/image7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gl/es2/glTexImage2D" TargetMode="Externa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kbvis.com/downloads/preso.zip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kbvis.com/downloads/kbvis-examples-webgl.zip" TargetMode="Externa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brion.github.io/yuv-canvas/demo.html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9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9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9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5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9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9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9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9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9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9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9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9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6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9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9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5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7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ebglsamples.org/dynamic-cubemap/dynamic-cubemap.html" TargetMode="Externa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hyperlink" Target="https://www.khronos.org/assets/uploads/developers/library/overview/vulkan-overview.pdf" TargetMode="Externa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formit.com/store/computer-graphics-principles-and-practice-9780321399526" TargetMode="External"/><Relationship Id="rId13" Type="http://schemas.openxmlformats.org/officeDocument/2006/relationships/hyperlink" Target="http://www.songho.ca/opengl/gl_pbo.html" TargetMode="External"/><Relationship Id="rId3" Type="http://schemas.openxmlformats.org/officeDocument/2006/relationships/hyperlink" Target="http://www.informit.com/store/opengl-superbible-comprehensive-tutorial-and-reference-9780321902948" TargetMode="External"/><Relationship Id="rId7" Type="http://schemas.openxmlformats.org/officeDocument/2006/relationships/hyperlink" Target="https://www.opengl.org/wiki/Common_Mistakes" TargetMode="External"/><Relationship Id="rId12" Type="http://schemas.openxmlformats.org/officeDocument/2006/relationships/hyperlink" Target="http://www.amazon.com/WebGL-Beginners-Guide-Diego-Cantor/dp/184969172X?tag=realtimerenderin" TargetMode="External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gl.org/archives/resources/faq/" TargetMode="External"/><Relationship Id="rId11" Type="http://schemas.openxmlformats.org/officeDocument/2006/relationships/hyperlink" Target="http://www.amazon.com/WebGL-Up-Running-Tony-Parisi/dp/144932357X?tag=realtimerenderin" TargetMode="External"/><Relationship Id="rId5" Type="http://schemas.openxmlformats.org/officeDocument/2006/relationships/hyperlink" Target="http://www.opengl.org/documentation/specs/" TargetMode="External"/><Relationship Id="rId10" Type="http://schemas.openxmlformats.org/officeDocument/2006/relationships/hyperlink" Target="http://www.cs.colostate.edu/~cs410/yr2013fa/home_progress.php" TargetMode="External"/><Relationship Id="rId4" Type="http://schemas.openxmlformats.org/officeDocument/2006/relationships/hyperlink" Target="http://www.informit.com/store/opengl-shading-language-9780321637635?w_ptgrevartcl=OpenGL+Shading+Language:+Simple+Shading+Example_1376356" TargetMode="External"/><Relationship Id="rId9" Type="http://schemas.openxmlformats.org/officeDocument/2006/relationships/hyperlink" Target="https://www.google.co.in/url?sa=t&amp;rct=j&amp;q=&amp;esrc=s&amp;source=web&amp;cd=1&amp;cad=rja&amp;ved=0CCwQFjAA&amp;url=http://www.amazon.com/Mathematical-Elements-Computer-Graphics-Edition/dp/0070535302&amp;ei=s7WcUqWWJMSprAfz_YH4Dg&amp;usg=AFQjCNGEDVfsgtuAXBBUe-TqXAxmjb7yrw&amp;sig2=aubGr_mSw7kfkEfrwq5tGg&amp;bvm=bv.57155469,d.bmk" TargetMode="External"/><Relationship Id="rId14" Type="http://schemas.openxmlformats.org/officeDocument/2006/relationships/hyperlink" Target="https://nvidia.qwiklab.com/focuses/37?locale=en" TargetMode="Externa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kbvis.com/downloads/kbvis-examples-webgl.zip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benvanik.github.io/WebGL-Inspector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bvis.com/downloads/preso.zi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benvanik.github.io/WebGL-Inspector/" TargetMode="External"/><Relationship Id="rId4" Type="http://schemas.openxmlformats.org/officeDocument/2006/relationships/hyperlink" Target="http://kbvis.com/downloads/kbvis-examples-webgl.zi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khronos.org/registry/OpenGL-Refpages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docs.gl/gl3/glGenBuffers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docs.gl/gl3/glBindBuffer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docs.gl/gl3/glBufferData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3d@kbvis.com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3d@kbvis.co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khronos.org/opengl/wiki/Data_Type_(GLSL)#Vectors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khronos.org/registry/OpenGL/specs/gl/" TargetMode="Externa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hronos.org/opengl/wiki/Uniform_(GLSL)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ronos.org/opengl/wiki/OpenGL_Shading_Language" TargetMode="Externa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pag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2920" y="85061"/>
            <a:ext cx="9070920" cy="72833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4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Graphics Software Development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4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With Vulkan</a:t>
            </a:r>
            <a:endParaRPr lang="en-US" sz="3200" b="1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4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2023.08.07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lvl="0" algn="ctr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0" i="1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Toshiba</a:t>
            </a:r>
            <a:endParaRPr lang="en-US" sz="3600" b="0" i="1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en-US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Karthik Bala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KBVIS Technologies Pvt. Ltd.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3d@kbvis.com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3400" y="5095738"/>
            <a:ext cx="1560239" cy="178509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72400" y="60480"/>
            <a:ext cx="3063959" cy="17715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6609901" cy="12603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What’s not in OpenGL-ES</a:t>
            </a:r>
          </a:p>
        </p:txBody>
      </p:sp>
      <p:sp>
        <p:nvSpPr>
          <p:cNvPr id="5" name="Rectangle 2"/>
          <p:cNvSpPr txBox="1">
            <a:spLocks noGrp="1"/>
          </p:cNvSpPr>
          <p:nvPr>
            <p:ph idx="1"/>
          </p:nvPr>
        </p:nvSpPr>
        <p:spPr>
          <a:xfrm>
            <a:off x="627320" y="1988288"/>
            <a:ext cx="9116119" cy="5265951"/>
          </a:xfrm>
        </p:spPr>
        <p:txBody>
          <a:bodyPr tIns="28080"/>
          <a:lstStyle/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Features that were less popular in modern GL or that map poorly to modern hardware</a:t>
            </a:r>
          </a:p>
          <a:p>
            <a:pPr marL="43164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Selection, Feedback, Evaluators, Display lists, Occlusion queries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Color index mode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Quad, quad strip and general polygon primitives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Texture proxies, prioritization, and residency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Vertex-wise rendering (glBegin, glEnd)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Polygon mode (the mode is always GL_FILL)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Line and polygon stippling (can be emulated)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61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ext Box 1">
            <a:extLst>
              <a:ext uri="{FF2B5EF4-FFF2-40B4-BE49-F238E27FC236}">
                <a16:creationId xmlns:a16="http://schemas.microsoft.com/office/drawing/2014/main" id="{8D6F481C-863E-42CA-A8AF-2AC85C1AD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60363"/>
            <a:ext cx="9359900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b="1"/>
              <a:t>Fixed Function API: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void </a:t>
            </a:r>
            <a:r>
              <a:rPr lang="de-DE" altLang="en-US" b="1">
                <a:latin typeface="Courier New" panose="02070309020205020404" pitchFamily="49" charset="0"/>
              </a:rPr>
              <a:t>glClipPlane</a:t>
            </a:r>
            <a:r>
              <a:rPr lang="de-DE" altLang="en-US">
                <a:latin typeface="Courier New" panose="02070309020205020404" pitchFamily="49" charset="0"/>
              </a:rPr>
              <a:t>(plane, equation);</a:t>
            </a:r>
          </a:p>
          <a:p>
            <a:pPr>
              <a:lnSpc>
                <a:spcPct val="89000"/>
              </a:lnSpc>
            </a:pPr>
            <a:endParaRPr lang="de-DE" altLang="en-US">
              <a:latin typeface="Courier New" panose="02070309020205020404" pitchFamily="49" charset="0"/>
            </a:endParaRPr>
          </a:p>
          <a:p>
            <a:r>
              <a:rPr lang="de-DE" altLang="en-US" b="1"/>
              <a:t>Example: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eqn[] = {a, b, c, d};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glClipPlane (GL_CLIP_PLANE0, eqn);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glEnable (GL_CLIP_PLANE0);</a:t>
            </a:r>
          </a:p>
          <a:p>
            <a:pPr>
              <a:lnSpc>
                <a:spcPct val="89000"/>
              </a:lnSpc>
            </a:pPr>
            <a:endParaRPr lang="de-DE" altLang="en-US">
              <a:latin typeface="Courier New" panose="02070309020205020404" pitchFamily="49" charset="0"/>
            </a:endParaRPr>
          </a:p>
          <a:p>
            <a:r>
              <a:rPr lang="de-DE" altLang="en-US" b="1"/>
              <a:t>Programmable API: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in vec4 Position;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out float gl_ClipDistance[1];</a:t>
            </a:r>
          </a:p>
          <a:p>
            <a:pPr>
              <a:lnSpc>
                <a:spcPct val="89000"/>
              </a:lnSpc>
            </a:pPr>
            <a:endParaRPr lang="de-DE" altLang="en-US">
              <a:latin typeface="Courier New" panose="02070309020205020404" pitchFamily="49" charset="0"/>
            </a:endParaRP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uniform mat4 Projection;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uniform mat4 Modelview;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uniform mat4 ViewMatrix;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uniform mat4 ModelMatrix;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uniform vec4 ClipPlane;</a:t>
            </a:r>
          </a:p>
          <a:p>
            <a:pPr>
              <a:lnSpc>
                <a:spcPct val="89000"/>
              </a:lnSpc>
            </a:pPr>
            <a:endParaRPr lang="de-DE" altLang="en-US">
              <a:latin typeface="Courier New" panose="02070309020205020404" pitchFamily="49" charset="0"/>
            </a:endParaRP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void main()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 vPosition = Position.xyz;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 gl_Position = Projection * Modelview * Position;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    gl_ClipDistance[0] = dot(ModelMatrix * Position, 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		ClipPlane);</a:t>
            </a:r>
          </a:p>
          <a:p>
            <a:pPr>
              <a:lnSpc>
                <a:spcPct val="89000"/>
              </a:lnSpc>
            </a:pPr>
            <a:r>
              <a:rPr lang="de-DE" altLang="en-US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6488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3A1CAD31-DAF2-4D3C-AA18-E16A962A84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804421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 04 </a:t>
            </a:r>
            <a:br>
              <a:rPr lang="en-US" altLang="en-US" sz="3600" b="1" dirty="0"/>
            </a:br>
            <a:r>
              <a:rPr lang="en-US" altLang="en-US" sz="3600" b="1" dirty="0"/>
              <a:t>(Clipping Added)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91F4986-2F07-4051-B1F1-029430ED51EE}"/>
              </a:ext>
            </a:extLst>
          </p:cNvPr>
          <p:cNvSpPr/>
          <p:nvPr/>
        </p:nvSpPr>
        <p:spPr>
          <a:xfrm>
            <a:off x="4215160" y="4337825"/>
            <a:ext cx="1739590" cy="657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57E25-7992-454D-8EF4-F55622412A05}"/>
              </a:ext>
            </a:extLst>
          </p:cNvPr>
          <p:cNvSpPr txBox="1"/>
          <p:nvPr/>
        </p:nvSpPr>
        <p:spPr>
          <a:xfrm>
            <a:off x="4025589" y="5163016"/>
            <a:ext cx="211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Clip against </a:t>
            </a:r>
          </a:p>
          <a:p>
            <a:r>
              <a:rPr lang="en-AU" b="1" dirty="0"/>
              <a:t>XZ  Plane (Y=0)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0FCBE-1D8E-40CC-8477-0BE8D01C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48" y="2078374"/>
            <a:ext cx="3029465" cy="3084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9A810-DE91-4A22-8CAC-E0013D377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61" y="2078374"/>
            <a:ext cx="3124471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7FDD7C-40C9-45DE-91C3-FF9FD99A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9" y="261091"/>
            <a:ext cx="9573738" cy="70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29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3A1CAD31-DAF2-4D3C-AA18-E16A962A84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70975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Exercise 4.1 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91F4986-2F07-4051-B1F1-029430ED51EE}"/>
              </a:ext>
            </a:extLst>
          </p:cNvPr>
          <p:cNvSpPr/>
          <p:nvPr/>
        </p:nvSpPr>
        <p:spPr>
          <a:xfrm>
            <a:off x="4215160" y="4337825"/>
            <a:ext cx="1739590" cy="657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57E25-7992-454D-8EF4-F55622412A05}"/>
              </a:ext>
            </a:extLst>
          </p:cNvPr>
          <p:cNvSpPr txBox="1"/>
          <p:nvPr/>
        </p:nvSpPr>
        <p:spPr>
          <a:xfrm>
            <a:off x="4025589" y="5163016"/>
            <a:ext cx="211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Clip Cube to Prism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9A810-DE91-4A22-8CAC-E0013D37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1" y="2078374"/>
            <a:ext cx="3124471" cy="30330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24C63B-ECEF-4B75-838B-D8045CAAB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78" y="2078374"/>
            <a:ext cx="3083712" cy="30330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0891F1-CB42-4059-A857-8B6DD9BCF1A0}"/>
              </a:ext>
            </a:extLst>
          </p:cNvPr>
          <p:cNvSpPr/>
          <p:nvPr/>
        </p:nvSpPr>
        <p:spPr>
          <a:xfrm>
            <a:off x="3134581" y="6472186"/>
            <a:ext cx="53521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Mail your index.html to </a:t>
            </a:r>
            <a:r>
              <a:rPr lang="en-AU" sz="2400" dirty="0">
                <a:hlinkClick r:id="rId5"/>
              </a:rPr>
              <a:t>3d@kbvis.com</a:t>
            </a: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Feel free to add any questions</a:t>
            </a:r>
          </a:p>
        </p:txBody>
      </p:sp>
    </p:spTree>
    <p:extLst>
      <p:ext uri="{BB962C8B-B14F-4D97-AF65-F5344CB8AC3E}">
        <p14:creationId xmlns:p14="http://schemas.microsoft.com/office/powerpoint/2010/main" val="3791794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1">
            <a:extLst>
              <a:ext uri="{FF2B5EF4-FFF2-40B4-BE49-F238E27FC236}">
                <a16:creationId xmlns:a16="http://schemas.microsoft.com/office/drawing/2014/main" id="{2BBE72F2-67CA-40B1-9C4E-667AE2C1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08125"/>
            <a:ext cx="6480175" cy="17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0" name="Rectangle 2">
            <a:extLst>
              <a:ext uri="{FF2B5EF4-FFF2-40B4-BE49-F238E27FC236}">
                <a16:creationId xmlns:a16="http://schemas.microsoft.com/office/drawing/2014/main" id="{77DE0C95-ECAB-4772-AF63-1415FD4986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489477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Texture Mapping</a:t>
            </a:r>
          </a:p>
        </p:txBody>
      </p:sp>
      <p:sp>
        <p:nvSpPr>
          <p:cNvPr id="109571" name="Text Box 3">
            <a:extLst>
              <a:ext uri="{FF2B5EF4-FFF2-40B4-BE49-F238E27FC236}">
                <a16:creationId xmlns:a16="http://schemas.microsoft.com/office/drawing/2014/main" id="{666EB7A3-0CFC-45EA-A753-21C6BA741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5464097"/>
            <a:ext cx="9070975" cy="2095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6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Application of images onto the model surface</a:t>
            </a:r>
          </a:p>
          <a:p>
            <a:pPr>
              <a:spcAft>
                <a:spcPts val="6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Texture Coordinates – [0, 1.0]</a:t>
            </a:r>
          </a:p>
          <a:p>
            <a:pPr>
              <a:spcAft>
                <a:spcPts val="6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Values &lt; 0.0 or &gt; 1.0 are clamped or wrapped</a:t>
            </a:r>
          </a:p>
          <a:p>
            <a:pPr>
              <a:spcAft>
                <a:spcPts val="6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Multiple textures may be used</a:t>
            </a:r>
          </a:p>
        </p:txBody>
      </p:sp>
      <p:sp>
        <p:nvSpPr>
          <p:cNvPr id="109572" name="Freeform 4">
            <a:extLst>
              <a:ext uri="{FF2B5EF4-FFF2-40B4-BE49-F238E27FC236}">
                <a16:creationId xmlns:a16="http://schemas.microsoft.com/office/drawing/2014/main" id="{1177C265-AD88-42CB-B570-8F5CF4FB4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339975"/>
            <a:ext cx="539750" cy="360363"/>
          </a:xfrm>
          <a:custGeom>
            <a:avLst/>
            <a:gdLst>
              <a:gd name="G0" fmla="+- 5400 0 0"/>
              <a:gd name="G1" fmla="+- 16200 0 0"/>
              <a:gd name="G2" fmla="+- 21600 0 5400"/>
              <a:gd name="G3" fmla="+- 21600 0 G1"/>
              <a:gd name="G4" fmla="*/ G3 G0 1"/>
              <a:gd name="G5" fmla="*/ G4 1 10800"/>
              <a:gd name="G6" fmla="+- G1 G5 0"/>
              <a:gd name="G7" fmla="*/ G1 G0 1"/>
              <a:gd name="G8" fmla="*/ G7 1 10800"/>
              <a:gd name="G9" fmla="+- G1 0 G8"/>
              <a:gd name="T0" fmla="*/ 0 w 21600"/>
              <a:gd name="T1" fmla="*/ 5400 h 21600"/>
              <a:gd name="T2" fmla="*/ 16200 w 21600"/>
              <a:gd name="T3" fmla="*/ 5400 h 21600"/>
              <a:gd name="T4" fmla="*/ 16200 w 21600"/>
              <a:gd name="T5" fmla="*/ 0 h 21600"/>
              <a:gd name="T6" fmla="*/ 21600 w 21600"/>
              <a:gd name="T7" fmla="*/ 10800 h 21600"/>
              <a:gd name="T8" fmla="*/ 16200 w 21600"/>
              <a:gd name="T9" fmla="*/ 21600 h 21600"/>
              <a:gd name="T10" fmla="*/ 16200 w 21600"/>
              <a:gd name="T11" fmla="*/ 16200 h 21600"/>
              <a:gd name="T12" fmla="*/ 0 w 21600"/>
              <a:gd name="T13" fmla="*/ 16200 h 21600"/>
              <a:gd name="T14" fmla="*/ 0 w 21600"/>
              <a:gd name="T15" fmla="*/ G0 h 21600"/>
              <a:gd name="T16" fmla="*/ G6 w 21600"/>
              <a:gd name="T17" fmla="*/ G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99CCFF">
              <a:alpha val="50000"/>
            </a:srgbClr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A55F2D3-9191-4A0F-9289-64BFE08E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91" y="3337542"/>
            <a:ext cx="2138324" cy="205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674A2F65-D111-410D-9D1E-9FDCCB0BC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3378200"/>
            <a:ext cx="1969778" cy="201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Freeform 4">
            <a:extLst>
              <a:ext uri="{FF2B5EF4-FFF2-40B4-BE49-F238E27FC236}">
                <a16:creationId xmlns:a16="http://schemas.microsoft.com/office/drawing/2014/main" id="{D150689C-C9F8-43B9-8035-4E3B452A4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850" y="4171911"/>
            <a:ext cx="539750" cy="360363"/>
          </a:xfrm>
          <a:custGeom>
            <a:avLst/>
            <a:gdLst>
              <a:gd name="G0" fmla="+- 5400 0 0"/>
              <a:gd name="G1" fmla="+- 16200 0 0"/>
              <a:gd name="G2" fmla="+- 21600 0 5400"/>
              <a:gd name="G3" fmla="+- 21600 0 G1"/>
              <a:gd name="G4" fmla="*/ G3 G0 1"/>
              <a:gd name="G5" fmla="*/ G4 1 10800"/>
              <a:gd name="G6" fmla="+- G1 G5 0"/>
              <a:gd name="G7" fmla="*/ G1 G0 1"/>
              <a:gd name="G8" fmla="*/ G7 1 10800"/>
              <a:gd name="G9" fmla="+- G1 0 G8"/>
              <a:gd name="T0" fmla="*/ 0 w 21600"/>
              <a:gd name="T1" fmla="*/ 5400 h 21600"/>
              <a:gd name="T2" fmla="*/ 16200 w 21600"/>
              <a:gd name="T3" fmla="*/ 5400 h 21600"/>
              <a:gd name="T4" fmla="*/ 16200 w 21600"/>
              <a:gd name="T5" fmla="*/ 0 h 21600"/>
              <a:gd name="T6" fmla="*/ 21600 w 21600"/>
              <a:gd name="T7" fmla="*/ 10800 h 21600"/>
              <a:gd name="T8" fmla="*/ 16200 w 21600"/>
              <a:gd name="T9" fmla="*/ 21600 h 21600"/>
              <a:gd name="T10" fmla="*/ 16200 w 21600"/>
              <a:gd name="T11" fmla="*/ 16200 h 21600"/>
              <a:gd name="T12" fmla="*/ 0 w 21600"/>
              <a:gd name="T13" fmla="*/ 16200 h 21600"/>
              <a:gd name="T14" fmla="*/ 0 w 21600"/>
              <a:gd name="T15" fmla="*/ G0 h 21600"/>
              <a:gd name="T16" fmla="*/ G6 w 21600"/>
              <a:gd name="T17" fmla="*/ G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99CCFF">
              <a:alpha val="50000"/>
            </a:srgbClr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9319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AA8B8DEE-059C-4706-94E9-C0435A8B1B8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663354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(u,v) – (x,y,z) Mapping</a:t>
            </a:r>
          </a:p>
        </p:txBody>
      </p:sp>
      <p:pic>
        <p:nvPicPr>
          <p:cNvPr id="110594" name="Picture 2">
            <a:extLst>
              <a:ext uri="{FF2B5EF4-FFF2-40B4-BE49-F238E27FC236}">
                <a16:creationId xmlns:a16="http://schemas.microsoft.com/office/drawing/2014/main" id="{7DC416E5-37CE-47B9-B71E-269A8411A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935163"/>
            <a:ext cx="900112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103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1E6C4671-62E2-4B4A-8BFB-A815C14F32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69387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Textured Cube</a:t>
            </a:r>
          </a:p>
        </p:txBody>
      </p:sp>
      <p:sp>
        <p:nvSpPr>
          <p:cNvPr id="111618" name="Text Box 2">
            <a:extLst>
              <a:ext uri="{FF2B5EF4-FFF2-40B4-BE49-F238E27FC236}">
                <a16:creationId xmlns:a16="http://schemas.microsoft.com/office/drawing/2014/main" id="{8F68F220-32F3-4815-9659-99ACC8242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513" y="63579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examples/texture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111619" name="Picture 3">
            <a:extLst>
              <a:ext uri="{FF2B5EF4-FFF2-40B4-BE49-F238E27FC236}">
                <a16:creationId xmlns:a16="http://schemas.microsoft.com/office/drawing/2014/main" id="{56E0976A-CFD2-4300-857A-D1DEFEDB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50" y="2039938"/>
            <a:ext cx="4276725" cy="41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4774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14391" y="107950"/>
            <a:ext cx="6622390" cy="159893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Chrome – Enable File Access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CC102-DDBB-4D5C-8C7A-2EC3119C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91" y="1554181"/>
            <a:ext cx="7378377" cy="46407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93DC7F-7667-4A0F-9EB5-405DCC152338}"/>
              </a:ext>
            </a:extLst>
          </p:cNvPr>
          <p:cNvSpPr/>
          <p:nvPr/>
        </p:nvSpPr>
        <p:spPr>
          <a:xfrm>
            <a:off x="514391" y="6648706"/>
            <a:ext cx="8964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"C:\Program Files (x86)\Google\Chrome\Application\chrome.exe" --allow-file-access-from-files --enable-unsafe-es3-apis</a:t>
            </a:r>
          </a:p>
        </p:txBody>
      </p:sp>
    </p:spTree>
    <p:extLst>
      <p:ext uri="{BB962C8B-B14F-4D97-AF65-F5344CB8AC3E}">
        <p14:creationId xmlns:p14="http://schemas.microsoft.com/office/powerpoint/2010/main" val="3583668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026D471E-DF3F-4A9F-A676-D73A551E613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69387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Defining </a:t>
            </a:r>
            <a:br>
              <a:rPr lang="en-US" altLang="en-US" sz="3200" b="1" dirty="0">
                <a:cs typeface="TimesNewRomanPS-BoldMT" charset="0"/>
              </a:rPr>
            </a:br>
            <a:r>
              <a:rPr lang="en-US" altLang="en-US" sz="3200" b="1" dirty="0">
                <a:cs typeface="TimesNewRomanPS-BoldMT" charset="0"/>
              </a:rPr>
              <a:t>Texture Attributes</a:t>
            </a:r>
          </a:p>
        </p:txBody>
      </p:sp>
      <p:sp>
        <p:nvSpPr>
          <p:cNvPr id="112642" name="Text Box 2">
            <a:extLst>
              <a:ext uri="{FF2B5EF4-FFF2-40B4-BE49-F238E27FC236}">
                <a16:creationId xmlns:a16="http://schemas.microsoft.com/office/drawing/2014/main" id="{F91457C4-E48A-4404-A3EF-5434B15BB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1331913"/>
            <a:ext cx="9423400" cy="448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300" dirty="0">
                <a:latin typeface="Consolas" panose="020B0609020204030204" pitchFamily="49" charset="0"/>
              </a:rPr>
              <a:t> initBuffers()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cubeVertexTextureCoordBuffer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gl.bindBuffer(gl.ARRAY_BUFFER, cubeVertexTextureCoordBuffer);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textureCoords = [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</a:t>
            </a:r>
            <a:r>
              <a:rPr lang="en-IN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// Front face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0.0, 0.0,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1.0, 0.0,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1.0, 1.0,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0.0, 1.0,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</a:t>
            </a:r>
            <a:r>
              <a:rPr lang="en-IN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// Back face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1.0, 0.0,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1.0, 1.0,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0.0, 1.0,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  0.0, 0.0,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	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];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gl.bufferData(gl.ARRAY_BUFFER,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300" dirty="0">
                <a:latin typeface="Consolas" panose="020B0609020204030204" pitchFamily="49" charset="0"/>
              </a:rPr>
              <a:t> Float32Array(textureCoords),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cubeVertexTextureCoordBuffer.itemSize = 2;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    cubeVertexTextureCoordBuffer.numItems = 24;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9999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85EC8053-CED0-4589-9ABD-76A6E19973B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795963"/>
            <a:ext cx="9070975" cy="1471612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Allocate and populate the texture coordinates vertex attribute buffer using </a:t>
            </a:r>
            <a:r>
              <a:rPr lang="en-IN" altLang="en-US" sz="2200" dirty="0">
                <a:solidFill>
                  <a:srgbClr val="009999"/>
                </a:solidFill>
                <a:latin typeface="Consolas" panose="020B0609020204030204" pitchFamily="49" charset="0"/>
              </a:rPr>
              <a:t>bufferData()</a:t>
            </a:r>
          </a:p>
        </p:txBody>
      </p:sp>
    </p:spTree>
    <p:extLst>
      <p:ext uri="{BB962C8B-B14F-4D97-AF65-F5344CB8AC3E}">
        <p14:creationId xmlns:p14="http://schemas.microsoft.com/office/powerpoint/2010/main" val="1063706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Freeform 1">
            <a:extLst>
              <a:ext uri="{FF2B5EF4-FFF2-40B4-BE49-F238E27FC236}">
                <a16:creationId xmlns:a16="http://schemas.microsoft.com/office/drawing/2014/main" id="{683CB894-FB30-4D59-B9C8-2666E60FA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2266950"/>
            <a:ext cx="3816350" cy="367347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113666" name="Text Box 2">
            <a:extLst>
              <a:ext uri="{FF2B5EF4-FFF2-40B4-BE49-F238E27FC236}">
                <a16:creationId xmlns:a16="http://schemas.microsoft.com/office/drawing/2014/main" id="{BEFC1403-09D0-47E4-90BC-6250E6015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6011863"/>
            <a:ext cx="15668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(-1.0,-1.0,1.0)</a:t>
            </a:r>
          </a:p>
        </p:txBody>
      </p:sp>
      <p:sp>
        <p:nvSpPr>
          <p:cNvPr id="113667" name="Text Box 3">
            <a:extLst>
              <a:ext uri="{FF2B5EF4-FFF2-40B4-BE49-F238E27FC236}">
                <a16:creationId xmlns:a16="http://schemas.microsoft.com/office/drawing/2014/main" id="{EDA729EA-27B1-4589-920F-DBBFCB657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75" y="6011863"/>
            <a:ext cx="14906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(1.0,-1.0,1.0)</a:t>
            </a:r>
          </a:p>
        </p:txBody>
      </p:sp>
      <p:sp>
        <p:nvSpPr>
          <p:cNvPr id="113668" name="Text Box 4">
            <a:extLst>
              <a:ext uri="{FF2B5EF4-FFF2-40B4-BE49-F238E27FC236}">
                <a16:creationId xmlns:a16="http://schemas.microsoft.com/office/drawing/2014/main" id="{BAE6799D-84A3-4742-9949-61BFF2099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917700"/>
            <a:ext cx="14906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(-1.0,1.0,1.0)</a:t>
            </a:r>
          </a:p>
        </p:txBody>
      </p:sp>
      <p:sp>
        <p:nvSpPr>
          <p:cNvPr id="113669" name="Text Box 5">
            <a:extLst>
              <a:ext uri="{FF2B5EF4-FFF2-40B4-BE49-F238E27FC236}">
                <a16:creationId xmlns:a16="http://schemas.microsoft.com/office/drawing/2014/main" id="{642918C1-F277-4A9B-9F06-42C4240A7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4063" y="1917700"/>
            <a:ext cx="14144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(1.0,1.0,1.0)</a:t>
            </a:r>
          </a:p>
        </p:txBody>
      </p:sp>
      <p:sp>
        <p:nvSpPr>
          <p:cNvPr id="113670" name="Text Box 6">
            <a:extLst>
              <a:ext uri="{FF2B5EF4-FFF2-40B4-BE49-F238E27FC236}">
                <a16:creationId xmlns:a16="http://schemas.microsoft.com/office/drawing/2014/main" id="{1AA5FF4A-994C-457C-8EDC-FE5D4E65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6011863"/>
            <a:ext cx="6524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IN" altLang="en-US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13671" name="Text Box 7">
            <a:extLst>
              <a:ext uri="{FF2B5EF4-FFF2-40B4-BE49-F238E27FC236}">
                <a16:creationId xmlns:a16="http://schemas.microsoft.com/office/drawing/2014/main" id="{A5B20733-01F0-4B47-BB17-8F7F51DD2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3275" y="6011863"/>
            <a:ext cx="6524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IN" altLang="en-US" dirty="0">
                <a:solidFill>
                  <a:srgbClr val="000000"/>
                </a:solidFill>
              </a:rPr>
              <a:t>(1,0)</a:t>
            </a:r>
          </a:p>
        </p:txBody>
      </p:sp>
      <p:sp>
        <p:nvSpPr>
          <p:cNvPr id="113672" name="Text Box 8">
            <a:extLst>
              <a:ext uri="{FF2B5EF4-FFF2-40B4-BE49-F238E27FC236}">
                <a16:creationId xmlns:a16="http://schemas.microsoft.com/office/drawing/2014/main" id="{ACF4FB2E-D764-4A7D-AD0A-DFFA630CA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2163" y="1917700"/>
            <a:ext cx="6524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IN" altLang="en-US" dirty="0">
                <a:solidFill>
                  <a:srgbClr val="000000"/>
                </a:solidFill>
              </a:rPr>
              <a:t>(1,1)</a:t>
            </a:r>
          </a:p>
        </p:txBody>
      </p:sp>
      <p:sp>
        <p:nvSpPr>
          <p:cNvPr id="113673" name="Text Box 9">
            <a:extLst>
              <a:ext uri="{FF2B5EF4-FFF2-40B4-BE49-F238E27FC236}">
                <a16:creationId xmlns:a16="http://schemas.microsoft.com/office/drawing/2014/main" id="{A6BFEA26-FC8C-4BAD-8831-8288C6AF5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1917700"/>
            <a:ext cx="6524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IN" altLang="en-US" dirty="0">
                <a:solidFill>
                  <a:srgbClr val="000000"/>
                </a:solidFill>
              </a:rPr>
              <a:t>(0,1)</a:t>
            </a:r>
          </a:p>
        </p:txBody>
      </p:sp>
      <p:sp>
        <p:nvSpPr>
          <p:cNvPr id="113674" name="Text Box 10">
            <a:extLst>
              <a:ext uri="{FF2B5EF4-FFF2-40B4-BE49-F238E27FC236}">
                <a16:creationId xmlns:a16="http://schemas.microsoft.com/office/drawing/2014/main" id="{17A2F158-E75A-4CF7-95C3-9114545C1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6434138"/>
            <a:ext cx="21224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Vertex Coordinates</a:t>
            </a:r>
          </a:p>
        </p:txBody>
      </p:sp>
      <p:sp>
        <p:nvSpPr>
          <p:cNvPr id="113675" name="Text Box 11">
            <a:extLst>
              <a:ext uri="{FF2B5EF4-FFF2-40B4-BE49-F238E27FC236}">
                <a16:creationId xmlns:a16="http://schemas.microsoft.com/office/drawing/2014/main" id="{E00B6502-18F7-4600-97A8-61179F3CC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3913" y="6434138"/>
            <a:ext cx="22240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dirty="0"/>
              <a:t>Texture Coordinates</a:t>
            </a:r>
          </a:p>
        </p:txBody>
      </p:sp>
      <p:pic>
        <p:nvPicPr>
          <p:cNvPr id="113676" name="Picture 12">
            <a:extLst>
              <a:ext uri="{FF2B5EF4-FFF2-40B4-BE49-F238E27FC236}">
                <a16:creationId xmlns:a16="http://schemas.microsoft.com/office/drawing/2014/main" id="{021669F4-6978-435A-84B5-8BDC1110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2263775"/>
            <a:ext cx="3629025" cy="371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3677" name="Rectangle 13">
            <a:extLst>
              <a:ext uri="{FF2B5EF4-FFF2-40B4-BE49-F238E27FC236}">
                <a16:creationId xmlns:a16="http://schemas.microsoft.com/office/drawing/2014/main" id="{C8C83CE4-3BF5-4A26-9AA9-C6FD096A79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101894" cy="1262063"/>
          </a:xfrm>
          <a:ln/>
        </p:spPr>
        <p:txBody>
          <a:bodyPr tIns="31752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3600" b="1" dirty="0"/>
              <a:t>Texture Coordinates</a:t>
            </a:r>
          </a:p>
        </p:txBody>
      </p:sp>
    </p:spTree>
    <p:extLst>
      <p:ext uri="{BB962C8B-B14F-4D97-AF65-F5344CB8AC3E}">
        <p14:creationId xmlns:p14="http://schemas.microsoft.com/office/powerpoint/2010/main" val="3141109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592547" cy="1260475"/>
          </a:xfrm>
          <a:ln/>
        </p:spPr>
        <p:txBody>
          <a:bodyPr tIns="31752" anchorCtr="0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3600" b="1" dirty="0"/>
              <a:t>What is WebGL?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527717"/>
            <a:ext cx="9070975" cy="5242971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/>
              <a:t>API for 3D Graphics on the web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>
                <a:cs typeface="TimesNewRomanPSMT" pitchFamily="16" charset="0"/>
              </a:rPr>
              <a:t>WebGL 1.0 b</a:t>
            </a:r>
            <a:r>
              <a:rPr lang="en-IN" altLang="en-US" dirty="0"/>
              <a:t>ased on OpenGL-ES 2.0 (2011)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>
                <a:cs typeface="TimesNewRomanPSMT" pitchFamily="16" charset="0"/>
              </a:rPr>
              <a:t>WebGL 2.0 b</a:t>
            </a:r>
            <a:r>
              <a:rPr lang="en-IN" altLang="en-US" dirty="0"/>
              <a:t>ased on OpenGL-ES 3.0 (2017)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>
                <a:cs typeface="TimesNewRomanPSMT" pitchFamily="16" charset="0"/>
              </a:rPr>
              <a:t>Implemented in several browsers, including Google Chrome, Mozilla Firefox, Safari, Opera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>
                <a:cs typeface="TimesNewRomanPSMT" pitchFamily="16" charset="0"/>
              </a:rPr>
              <a:t>Hardware-accelerated 3D graphics inside the browser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AU" dirty="0"/>
              <a:t>Exposed through HTML5 Canvas element</a:t>
            </a:r>
            <a:endParaRPr lang="en-IN" altLang="en-US" dirty="0">
              <a:cs typeface="TimesNewRomanPSMT" pitchFamily="16" charset="0"/>
            </a:endParaRP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dirty="0">
                <a:cs typeface="TimesNewRomanPSMT" pitchFamily="16" charset="0"/>
              </a:rPr>
              <a:t>Runs natively in the browser - no plug-in needed</a:t>
            </a:r>
          </a:p>
        </p:txBody>
      </p:sp>
    </p:spTree>
    <p:extLst>
      <p:ext uri="{BB962C8B-B14F-4D97-AF65-F5344CB8AC3E}">
        <p14:creationId xmlns:p14="http://schemas.microsoft.com/office/powerpoint/2010/main" val="247215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D33162C3-05A8-4600-A7AA-F6442FD16C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6488577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Loading the Texture</a:t>
            </a:r>
          </a:p>
        </p:txBody>
      </p:sp>
      <p:sp>
        <p:nvSpPr>
          <p:cNvPr id="114690" name="Text Box 2">
            <a:extLst>
              <a:ext uri="{FF2B5EF4-FFF2-40B4-BE49-F238E27FC236}">
                <a16:creationId xmlns:a16="http://schemas.microsoft.com/office/drawing/2014/main" id="{F0BAB4F7-6BB8-4745-9795-4931AF7C2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9238" y="1476375"/>
            <a:ext cx="10329863" cy="197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9031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600" dirty="0">
                <a:latin typeface="Consolas" panose="020B0609020204030204" pitchFamily="49" charset="0"/>
              </a:rPr>
              <a:t>    </a:t>
            </a:r>
            <a:r>
              <a:rPr lang="en-IN" alt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600" dirty="0">
                <a:latin typeface="Consolas" panose="020B0609020204030204" pitchFamily="49" charset="0"/>
              </a:rPr>
              <a:t> handleLoadedTexture(texture) {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gl.bindTexture(gl.TEXTURE_2D, texture);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latin typeface="Consolas" panose="020B0609020204030204" pitchFamily="49" charset="0"/>
              </a:rPr>
              <a:t>        gl.pixelStorei(gl.UNPACK_FLIP_Y_WEBGL, </a:t>
            </a:r>
            <a:r>
              <a:rPr lang="en-IN" alt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IN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9999"/>
                </a:solidFill>
                <a:latin typeface="Consolas" panose="020B0609020204030204" pitchFamily="49" charset="0"/>
              </a:rPr>
              <a:t>        gl.texImage2D(gl.TEXTURE_2D, 0, gl.RGBA, gl.RGBA, gl.UNSIGNED_BYTE, texture.image);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9999"/>
                </a:solidFill>
                <a:latin typeface="Consolas" panose="020B0609020204030204" pitchFamily="49" charset="0"/>
              </a:rPr>
              <a:t>        gl.texParameteri(gl.TEXTURE_2D, gl.TEXTURE_MAG_FILTER, gl.NEAREST);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9999"/>
                </a:solidFill>
                <a:latin typeface="Consolas" panose="020B0609020204030204" pitchFamily="49" charset="0"/>
              </a:rPr>
              <a:t>        gl.texParameteri(gl.TEXTURE_2D, gl.TEXTURE_MIN_FILTER, gl.NEAREST);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latin typeface="Consolas" panose="020B0609020204030204" pitchFamily="49" charset="0"/>
              </a:rPr>
              <a:t>        gl.bindTexture(gl.TEXTURE_2D, </a:t>
            </a:r>
            <a:r>
              <a:rPr lang="en-IN" alt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6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9999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A6AE4C3B-2D17-41F4-B1CA-8718950A050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0663" y="3698875"/>
            <a:ext cx="9070975" cy="3286125"/>
          </a:xfrm>
          <a:ln/>
        </p:spPr>
        <p:txBody>
          <a:bodyPr tIns="22176"/>
          <a:lstStyle/>
          <a:p>
            <a:pPr marL="0" indent="0">
              <a:lnSpc>
                <a:spcPct val="89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600" dirty="0">
                <a:latin typeface="CourierNewPSMT" pitchFamily="49" charset="0"/>
              </a:rPr>
              <a:t>void </a:t>
            </a:r>
            <a:r>
              <a:rPr lang="en-IN" altLang="en-US" sz="1600" b="1" dirty="0">
                <a:latin typeface="CourierNewPSMT" pitchFamily="49" charset="0"/>
              </a:rPr>
              <a:t>texImage2D</a:t>
            </a:r>
            <a:r>
              <a:rPr lang="en-IN" altLang="en-US" sz="1600" dirty="0">
                <a:latin typeface="CourierNewPSMT" pitchFamily="49" charset="0"/>
              </a:rPr>
              <a:t>(GLenum target, GLint level, GLenum 								internalformat, GLenum format, GLenum type, HTMLImageElement image)</a:t>
            </a:r>
          </a:p>
          <a:p>
            <a:pPr marL="0" indent="0">
              <a:lnSpc>
                <a:spcPct val="87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200" dirty="0"/>
              <a:t>used to load texture data</a:t>
            </a:r>
          </a:p>
          <a:p>
            <a:pPr marL="0" indent="0">
              <a:lnSpc>
                <a:spcPct val="89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600" dirty="0">
                <a:latin typeface="CourierNewPSMT" pitchFamily="49" charset="0"/>
              </a:rPr>
              <a:t>void </a:t>
            </a:r>
            <a:r>
              <a:rPr lang="en-IN" altLang="en-US" sz="1600" b="1" dirty="0">
                <a:latin typeface="CourierNewPSMT" pitchFamily="49" charset="0"/>
              </a:rPr>
              <a:t>texParameter</a:t>
            </a:r>
            <a:r>
              <a:rPr lang="en-IN" altLang="en-US" sz="1600" dirty="0">
                <a:latin typeface="CourierNewPSMT" pitchFamily="49" charset="0"/>
              </a:rPr>
              <a:t>(GLenum target, GLenum pname, GLint param)</a:t>
            </a:r>
          </a:p>
          <a:p>
            <a:pPr marL="0" inden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200" dirty="0"/>
              <a:t>used to set texture mode (repeat / clamp, filtering mode – linear / nearest)</a:t>
            </a:r>
            <a:r>
              <a:rPr lang="en-IN" altLang="en-US" sz="1500" dirty="0">
                <a:latin typeface="CourierNewPSMT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4319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6A8389C2-B411-49D6-B048-9E4BF885CE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6544333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Shaders (WebGL 1)</a:t>
            </a:r>
          </a:p>
        </p:txBody>
      </p:sp>
      <p:sp>
        <p:nvSpPr>
          <p:cNvPr id="115714" name="Text Box 2">
            <a:extLst>
              <a:ext uri="{FF2B5EF4-FFF2-40B4-BE49-F238E27FC236}">
                <a16:creationId xmlns:a16="http://schemas.microsoft.com/office/drawing/2014/main" id="{5AA7F504-909E-4F62-8990-B6809B795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1187450"/>
            <a:ext cx="9423400" cy="5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0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"shader-vs"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"x-shader/x-vertex"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attribute vec3 aVertexPosition;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attribute vec2 aTextureCoord;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uniform mat4 uMVMatrix;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uniform mat4 uPMatrix;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gl_Position = uPMatrix * uMVMatrix * vec4(aVertexPosition, 1.0);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vTextureCoord = aTextureCoord;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"shader-fs"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"x-shader/x-fragment"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precision mediump float;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uniform sampler2D uSampler;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gl_FragColor = texture2D(uSampler, vec2(vTextureCoord.s, vTextureCoord.t));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48A4F0E3-16C1-4C87-A936-D371B71E17C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6048375"/>
            <a:ext cx="9070975" cy="1471613"/>
          </a:xfrm>
          <a:ln/>
        </p:spPr>
        <p:txBody>
          <a:bodyPr tIns="15876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/>
              <a:t>The vertex attribute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aTextureCoord</a:t>
            </a:r>
            <a:r>
              <a:rPr lang="en-IN" altLang="en-US" sz="1800" dirty="0"/>
              <a:t>) is passed to the fragment shader as a varying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vTextureCoord</a:t>
            </a:r>
            <a:r>
              <a:rPr lang="en-IN" altLang="en-US" sz="1800" dirty="0"/>
              <a:t>) to be interploated across fragments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/>
              <a:t>The fragment shader looks up the texture map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uniform sampler2D uSampler</a:t>
            </a:r>
            <a:r>
              <a:rPr lang="en-IN" altLang="en-US" sz="1800" dirty="0"/>
              <a:t>) using the interpolated texture coordinate in 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vTextureCoord</a:t>
            </a:r>
            <a:r>
              <a:rPr lang="en-I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6860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6A8389C2-B411-49D6-B048-9E4BF885CE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6544333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Shaders (WebGL 2)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48A4F0E3-16C1-4C87-A936-D371B71E17C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6222380"/>
            <a:ext cx="9070975" cy="1297608"/>
          </a:xfrm>
          <a:ln/>
        </p:spPr>
        <p:txBody>
          <a:bodyPr tIns="15876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/>
              <a:t>The vertex attribute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aTextureCoord</a:t>
            </a:r>
            <a:r>
              <a:rPr lang="en-IN" altLang="en-US" sz="1800" dirty="0"/>
              <a:t>) is passed to the fragment shader as output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vTextureCoord</a:t>
            </a:r>
            <a:r>
              <a:rPr lang="en-IN" altLang="en-US" sz="1800" dirty="0"/>
              <a:t>) to be interploated across fragments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/>
              <a:t>The fragment shader looks up the texture map (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uniform sampler2D uSampler</a:t>
            </a:r>
            <a:r>
              <a:rPr lang="en-IN" altLang="en-US" sz="1800" dirty="0"/>
              <a:t>) using the interpolated texture coordinate in 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vTextureCoord</a:t>
            </a:r>
            <a:r>
              <a:rPr lang="en-IN" altLang="en-US" sz="1800" dirty="0"/>
              <a:t> </a:t>
            </a:r>
          </a:p>
        </p:txBody>
      </p:sp>
      <p:pic>
        <p:nvPicPr>
          <p:cNvPr id="3074" name="Picture 2" descr="C:\Users\karthikb\AppData\Local\Temp\SNAGHTML4475717d.PNG">
            <a:extLst>
              <a:ext uri="{FF2B5EF4-FFF2-40B4-BE49-F238E27FC236}">
                <a16:creationId xmlns:a16="http://schemas.microsoft.com/office/drawing/2014/main" id="{7AEFE40F-65BA-48C4-ABB5-4319E844A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115121"/>
            <a:ext cx="7436430" cy="496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498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3797777C-DA16-435C-B790-938C0FF4C2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6522030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Enabling Texture Attributes</a:t>
            </a:r>
            <a:br>
              <a:rPr lang="en-US" altLang="en-US" sz="3200" b="1" dirty="0">
                <a:cs typeface="TimesNewRomanPS-BoldMT" charset="0"/>
              </a:rPr>
            </a:br>
            <a:r>
              <a:rPr lang="en-US" altLang="en-US" sz="3200" b="1" dirty="0">
                <a:cs typeface="TimesNewRomanPS-BoldMT" charset="0"/>
              </a:rPr>
              <a:t>for Drawing</a:t>
            </a:r>
          </a:p>
        </p:txBody>
      </p:sp>
      <p:sp>
        <p:nvSpPr>
          <p:cNvPr id="116738" name="Text Box 2">
            <a:extLst>
              <a:ext uri="{FF2B5EF4-FFF2-40B4-BE49-F238E27FC236}">
                <a16:creationId xmlns:a16="http://schemas.microsoft.com/office/drawing/2014/main" id="{648CBB2A-39A7-472C-A289-D41D8A090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1476375"/>
            <a:ext cx="942340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52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400" dirty="0">
                <a:latin typeface="Consolas" panose="020B0609020204030204" pitchFamily="49" charset="0"/>
              </a:rPr>
              <a:t> drawScene()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gl.bindBuffer(gl.ARRAY_BUFFER, cubeVertexPositionBuffer);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			cubeVertexPositionBuffer.itemSize, gl.FLOAT,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4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gl.bindBuffer(gl.ARRAY_BUFFER, cubeVertexTextureCoordBuffer);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gl.vertexAttribPointer(shaderProgram.textureCoordAttribute, 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		cubeVertexTextureCoordBuffer.itemSize, gl.FLOAT,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4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gl.activeTexture(gl.TEXTURE0);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gl.bindTexture(gl.TEXTURE_2D, myTexture);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gl.uniform1i(shaderProgram.samplerUniform,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gl.bindBuffer(gl.ELEMENT_ARRAY_BUFFER, cubeVertexIndexBuffer);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    gl.drawElements(gl.TRIANGLES, cubeVertexIndexBuffer.numItems, gl.UNSIGNED_SHORT, 0);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9999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40A76FC1-1502-4055-BF41-4DE6B57FA5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795963"/>
            <a:ext cx="9070975" cy="1471612"/>
          </a:xfrm>
          <a:ln/>
        </p:spPr>
        <p:txBody>
          <a:bodyPr tIns="4536"/>
          <a:lstStyle/>
          <a:p>
            <a:pPr marL="431800" indent="-323850"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activeTexture()</a:t>
            </a:r>
            <a:r>
              <a:rPr lang="en-IN" altLang="en-US" sz="1800" dirty="0"/>
              <a:t> — select active texture unit (you can have multiple texture units active)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1800" dirty="0"/>
              <a:t>Use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 gl.uniform1i() </a:t>
            </a:r>
            <a:r>
              <a:rPr lang="en-IN" altLang="en-US" sz="1800" dirty="0"/>
              <a:t>to set </a:t>
            </a:r>
            <a:r>
              <a:rPr lang="en-IN" altLang="en-US" sz="1800" dirty="0">
                <a:latin typeface="Consolas" panose="020B0609020204030204" pitchFamily="49" charset="0"/>
              </a:rPr>
              <a:t>samplerUniform</a:t>
            </a:r>
            <a:r>
              <a:rPr lang="en-IN" altLang="en-US" sz="1800" dirty="0"/>
              <a:t> to the index of the texture unit (0) you want the fragment shader to use</a:t>
            </a:r>
            <a:r>
              <a:rPr lang="en-IN" altLang="en-US" sz="1800" dirty="0">
                <a:solidFill>
                  <a:srgbClr val="009999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0004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2388066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0FBB57-DF0D-4DC5-BA7C-5CA11204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7336027" cy="1260360"/>
          </a:xfrm>
        </p:spPr>
        <p:txBody>
          <a:bodyPr/>
          <a:lstStyle/>
          <a:p>
            <a:r>
              <a:rPr lang="en-AU" sz="3600" b="1" dirty="0"/>
              <a:t>OpenGL Texture API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E6ADAF-FB9D-471F-AC65-D297519D835F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glCreateTextures / glGenTextures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glBindTexture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glActiveTexture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glTexImage(1D/2D/3D)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glTexSubImage(1D/2D/3D)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glTexParameter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glDeleteTextures</a:t>
            </a:r>
          </a:p>
          <a:p>
            <a:pPr marL="0" indent="0"/>
            <a:endParaRPr lang="en-AU" dirty="0">
              <a:hlinkClick r:id="rId2"/>
            </a:endParaRPr>
          </a:p>
          <a:p>
            <a:pPr marL="0" indent="0"/>
            <a:r>
              <a:rPr lang="en-AU" dirty="0">
                <a:hlinkClick r:id="rId2"/>
              </a:rPr>
              <a:t>See http://docs.gl/es2/</a:t>
            </a:r>
            <a:endParaRPr lang="en-AU" dirty="0"/>
          </a:p>
          <a:p>
            <a:pPr marL="0" indent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8745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E6ADAF-FB9D-471F-AC65-D297519D835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0" y="6579219"/>
            <a:ext cx="9069480" cy="72482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WebGL: </a:t>
            </a:r>
            <a:r>
              <a:rPr lang="en-AU" sz="2800" b="1" dirty="0"/>
              <a:t>gl.createTexture() </a:t>
            </a:r>
            <a:r>
              <a:rPr lang="en-AU" sz="2800" dirty="0"/>
              <a:t>returns the texture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0ED6A1-7868-4471-8361-C34BDE3D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511249"/>
            <a:ext cx="9269376" cy="564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313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arthikb\AppData\Local\Temp\SNAGHTML49b90ac7.PNG">
            <a:extLst>
              <a:ext uri="{FF2B5EF4-FFF2-40B4-BE49-F238E27FC236}">
                <a16:creationId xmlns:a16="http://schemas.microsoft.com/office/drawing/2014/main" id="{8A3FB42C-77F3-4611-A222-27555602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79" y="102220"/>
            <a:ext cx="8317335" cy="714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9665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4FD81-0E82-4422-8E34-0EBBA49A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" y="100360"/>
            <a:ext cx="9776040" cy="63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353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E6ADAF-FB9D-471F-AC65-D297519D835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0" y="6579220"/>
            <a:ext cx="9069480" cy="1248936"/>
          </a:xfrm>
        </p:spPr>
        <p:txBody>
          <a:bodyPr/>
          <a:lstStyle/>
          <a:p>
            <a:pPr marL="0" indent="0"/>
            <a:r>
              <a:rPr lang="en-AU" sz="2400" dirty="0"/>
              <a:t>e.g. </a:t>
            </a:r>
            <a:r>
              <a:rPr lang="en-AU" sz="2400" b="1" dirty="0"/>
              <a:t>gl.texImage2D</a:t>
            </a:r>
            <a:r>
              <a:rPr lang="en-AU" sz="2400" dirty="0"/>
              <a:t>(gl.TEXTURE_2D, 0, gl.RGBA, gl.RGBA, 	gl.UNSIGNED_BYTE, texture.image);</a:t>
            </a:r>
            <a:endParaRPr lang="en-AU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7E1144-9E09-4BD7-B8BE-70B50856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1" y="161021"/>
            <a:ext cx="6477484" cy="59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9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3707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Hardware Acceleration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4989600"/>
          </a:xfrm>
        </p:spPr>
        <p:txBody>
          <a:bodyPr tIns="2808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Hardware-Accelerated Rendering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Achieved using a GPU (Graphics Processing Unit)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Fast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Hardware resources are limited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Software Implementation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e.g. default Windows driver, MESA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driver may fall back to software if hardware implementation not available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9F2AEA-4BA0-49F7-8813-3B564EB8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8" y="189999"/>
            <a:ext cx="9833801" cy="67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901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ath.hws.edu/graphicsbook/c6/texture-units-and-objects.png">
            <a:extLst>
              <a:ext uri="{FF2B5EF4-FFF2-40B4-BE49-F238E27FC236}">
                <a16:creationId xmlns:a16="http://schemas.microsoft.com/office/drawing/2014/main" id="{29700CC6-09C3-46D1-AAC2-CB0D12735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5" y="195069"/>
            <a:ext cx="9697341" cy="611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397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56C0-60A1-4739-A540-CB4BF37E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7927042" cy="1260360"/>
          </a:xfrm>
        </p:spPr>
        <p:txBody>
          <a:bodyPr/>
          <a:lstStyle/>
          <a:p>
            <a:r>
              <a:rPr lang="en-AU" sz="4000" b="1" dirty="0"/>
              <a:t>Confused?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9E8A8-296E-49FB-9144-4CADE3B8F2E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56839" y="1371600"/>
            <a:ext cx="9511990" cy="594359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Textures</a:t>
            </a:r>
            <a:r>
              <a:rPr lang="en-AU" sz="2800" dirty="0"/>
              <a:t> can be many in number 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sz="2400" dirty="0"/>
              <a:t>e.g. we might have hundreds of bitmap images to choose from</a:t>
            </a:r>
          </a:p>
          <a:p>
            <a:pPr marL="857160" lvl="1" indent="-457200">
              <a:buFont typeface="Arial" panose="020B0604020202020204" pitchFamily="34" charset="0"/>
              <a:buChar char="•"/>
            </a:pPr>
            <a:r>
              <a:rPr lang="en-AU" sz="2400" dirty="0"/>
              <a:t>Each texture is identified by its name (unsigned integer)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Texture Units </a:t>
            </a:r>
            <a:r>
              <a:rPr lang="en-AU" sz="2800" dirty="0"/>
              <a:t>are limited (only 8 guaranteed)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Texture Unit (TU/TMU/TPU) - hardware component in a GPU that does sampling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 Texture Unit can only be bound to a single 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A Texture can be bound to multiple texture units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glActiveTexture</a:t>
            </a:r>
            <a:r>
              <a:rPr lang="en-AU" sz="2800" dirty="0"/>
              <a:t> specifies which TU we are dealing with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glBindTexture</a:t>
            </a:r>
            <a:r>
              <a:rPr lang="en-AU" sz="2800" dirty="0"/>
              <a:t> specifies which Texture Map we are dealing with</a:t>
            </a:r>
          </a:p>
        </p:txBody>
      </p:sp>
    </p:spTree>
    <p:extLst>
      <p:ext uri="{BB962C8B-B14F-4D97-AF65-F5344CB8AC3E}">
        <p14:creationId xmlns:p14="http://schemas.microsoft.com/office/powerpoint/2010/main" val="24268575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56C0-60A1-4739-A540-CB4BF37E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6722710" cy="1260360"/>
          </a:xfrm>
        </p:spPr>
        <p:txBody>
          <a:bodyPr/>
          <a:lstStyle/>
          <a:p>
            <a:r>
              <a:rPr lang="en-AU" sz="4000" b="1" dirty="0"/>
              <a:t>Texturing in the Shader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9E8A8-296E-49FB-9144-4CADE3B8F2E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02089" y="1672681"/>
            <a:ext cx="9511990" cy="564251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Sampler Uniform</a:t>
            </a:r>
            <a:r>
              <a:rPr lang="en-AU" sz="2800" dirty="0"/>
              <a:t>: used to perform texture lookup in the shader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Type </a:t>
            </a:r>
            <a:r>
              <a:rPr lang="en-AU" sz="2800" i="1" dirty="0"/>
              <a:t>1D/2D/3D/Cube/Shadow </a:t>
            </a:r>
            <a:r>
              <a:rPr lang="en-AU" sz="2800" dirty="0"/>
              <a:t>(let’s stick to 2D for now)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e.g. </a:t>
            </a:r>
            <a:r>
              <a:rPr lang="en-A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uniform sampler2D uMyTextureMap;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Texture is sampled (looked up) using </a:t>
            </a:r>
            <a:r>
              <a:rPr lang="en-AU" sz="2800" b="1" dirty="0"/>
              <a:t>texture():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e.g. for a 2D texture with RGB values :</a:t>
            </a:r>
          </a:p>
          <a:p>
            <a:pPr marL="399960" lvl="1" indent="0"/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vec3 fragColor = 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texture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(uSampler, 		 		vec2(textureCoordU, textureCoordV));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E364A-CDB5-4F4A-B45B-D5048613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4493940"/>
            <a:ext cx="9309608" cy="4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453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14390" y="107950"/>
            <a:ext cx="7949385" cy="159893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Loading an Image</a:t>
            </a:r>
          </a:p>
        </p:txBody>
      </p:sp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1306513" y="677449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examples/hello-image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1921510"/>
            <a:ext cx="485775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34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14390" y="107950"/>
            <a:ext cx="7949385" cy="159893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Exercise 5.1:</a:t>
            </a:r>
            <a:br>
              <a:rPr lang="en-US" altLang="en-US" sz="3200" b="1" dirty="0"/>
            </a:br>
            <a:r>
              <a:rPr lang="en-US" altLang="en-US" sz="3200" b="1" dirty="0"/>
              <a:t>Red Channel</a:t>
            </a:r>
          </a:p>
        </p:txBody>
      </p:sp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1306513" y="677449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index.html to 3d@kbvis.com</a:t>
            </a:r>
            <a:endParaRPr lang="en-US" altLang="en-US" sz="2600" dirty="0">
              <a:latin typeface="NimbusRomNo9L-Regu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CC9EA-74CF-4F44-A0B6-8F1E4C9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010" y="1830865"/>
            <a:ext cx="4648603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62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7</a:t>
            </a:r>
          </a:p>
        </p:txBody>
      </p:sp>
    </p:spTree>
    <p:extLst>
      <p:ext uri="{BB962C8B-B14F-4D97-AF65-F5344CB8AC3E}">
        <p14:creationId xmlns:p14="http://schemas.microsoft.com/office/powerpoint/2010/main" val="3886878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841724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Blurring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examples/image-processing-2-blurring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1922463"/>
            <a:ext cx="48291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40797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26555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Simple Horizontal Blur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examples/image-processing-2-blurring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484E2-84EF-48FC-AF87-908B8444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3" y="3064185"/>
            <a:ext cx="1638300" cy="1609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BCD4EE-6712-4B6C-BBCE-241EB52B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420" y="1824741"/>
            <a:ext cx="6767123" cy="44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71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447483" y="6746488"/>
            <a:ext cx="9031054" cy="4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image-processing-2-blurring</a:t>
            </a:r>
            <a:r>
              <a:rPr lang="en-US" altLang="en-US" sz="2600" dirty="0">
                <a:latin typeface="NimbusRomNo9L-Regu" charset="0"/>
              </a:rPr>
              <a:t>/blurring-webgl2-magnified.html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00369-FA59-4729-8309-7FEADF60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52" y="1651043"/>
            <a:ext cx="4839119" cy="4839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28C25-6F4D-4688-9AAD-C4473C3F0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640" y="1651043"/>
            <a:ext cx="4823878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82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91936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Window System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925552" y="1625760"/>
            <a:ext cx="8648648" cy="5488718"/>
          </a:xfrm>
        </p:spPr>
        <p:txBody>
          <a:bodyPr tIns="28080"/>
          <a:lstStyle/>
          <a:p>
            <a:pPr lvl="0">
              <a:spcAft>
                <a:spcPts val="1426"/>
              </a:spcAft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800" dirty="0"/>
              <a:t>OpenGL is Platform Independent</a:t>
            </a:r>
          </a:p>
          <a:p>
            <a:pPr lvl="0">
              <a:spcAft>
                <a:spcPts val="1426"/>
              </a:spcAft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800" dirty="0"/>
              <a:t>• Need windowing system for</a:t>
            </a:r>
          </a:p>
          <a:p>
            <a:pPr marL="857340" lvl="1" indent="-3429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On-Screen Output</a:t>
            </a:r>
          </a:p>
          <a:p>
            <a:pPr marL="857340" lvl="1" indent="-3429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Opening/Closing Windows</a:t>
            </a:r>
          </a:p>
          <a:p>
            <a:pPr marL="857340" lvl="1" indent="-3429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Interaction, Handling events</a:t>
            </a:r>
          </a:p>
          <a:p>
            <a:pPr lvl="0">
              <a:spcAft>
                <a:spcPts val="1426"/>
              </a:spcAft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800" dirty="0"/>
              <a:t>• Options: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GLX (*nix)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WGL (windows)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EGL (embedded)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GLUT (window-system independent)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r>
              <a:rPr lang="en-US" sz="2000" dirty="0"/>
              <a:t>HTML5 Canvas (WebGL)</a:t>
            </a:r>
          </a:p>
          <a:p>
            <a:pPr marL="914400" lvl="1" indent="-457200">
              <a:spcAft>
                <a:spcPts val="1426"/>
              </a:spcAft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  <a:tab pos="5067360" algn="l"/>
                <a:tab pos="5791319" algn="l"/>
                <a:tab pos="6515280" algn="l"/>
                <a:tab pos="7239240" algn="l"/>
                <a:tab pos="7963200" algn="l"/>
                <a:tab pos="8687160" algn="l"/>
              </a:tabLs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3620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841724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Exercise:</a:t>
            </a:r>
            <a:br>
              <a:rPr lang="en-US" altLang="en-US" sz="3200" b="1" dirty="0"/>
            </a:br>
            <a:r>
              <a:rPr lang="en-US" altLang="en-US" sz="3200" b="1" dirty="0"/>
              <a:t>Extend to 3x3 Blur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66A213-33F4-4207-B4F9-B1FF5657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9" y="1580298"/>
            <a:ext cx="4740051" cy="4747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E8FFF-1465-4BF0-A592-CC07BDAFC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922" y="2562592"/>
            <a:ext cx="2795776" cy="27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56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87876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Convolution</a:t>
            </a:r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1306513" y="6670171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examples/image-processing-3-convolution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1806032"/>
            <a:ext cx="48387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8689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20820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Convolution Kernels</a:t>
            </a:r>
          </a:p>
        </p:txBody>
      </p:sp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1449388" y="662241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 marL="215900" indent="-215900"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2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2600" dirty="0"/>
              <a:t>Convolution kernels are essentially weighted averages of pixels</a:t>
            </a:r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346200"/>
            <a:ext cx="7761287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883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Color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640" y="3887640"/>
            <a:ext cx="6562800" cy="28432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00000" y="1619280"/>
            <a:ext cx="2095560" cy="20955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3780000" y="2160720"/>
            <a:ext cx="6119640" cy="625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</a:tabLst>
            </a:pPr>
            <a:r>
              <a:rPr lang="en-US" sz="4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RGB – Additive Model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662959" y="4500720"/>
            <a:ext cx="1517760" cy="1800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</a:tabLst>
            </a:pPr>
            <a:r>
              <a:rPr lang="en-US" sz="4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Color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</a:tabLst>
            </a:pPr>
            <a:r>
              <a:rPr lang="en-US" sz="4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Index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260360" y="6480000"/>
            <a:ext cx="1392120" cy="625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80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</a:tabLst>
            </a:pPr>
            <a:r>
              <a:rPr lang="en-US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palette</a:t>
            </a:r>
          </a:p>
        </p:txBody>
      </p:sp>
    </p:spTree>
    <p:extLst>
      <p:ext uri="{BB962C8B-B14F-4D97-AF65-F5344CB8AC3E}">
        <p14:creationId xmlns:p14="http://schemas.microsoft.com/office/powerpoint/2010/main" val="40806399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Color Tables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59640" y="1800360"/>
            <a:ext cx="2781360" cy="51703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5280" y="4284720"/>
            <a:ext cx="5199120" cy="21067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795347" y="6470640"/>
            <a:ext cx="6021658" cy="10890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80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</a:tabLst>
            </a:pPr>
            <a:r>
              <a:rPr lang="en-US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color index lookup: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</a:tabLst>
            </a:pPr>
            <a:r>
              <a:rPr lang="en-US" sz="28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anose="02070309020205020404" pitchFamily="49" charset="0"/>
                <a:ea typeface="Microsoft YaHei" pitchFamily="2"/>
                <a:cs typeface="Courier New" panose="02070309020205020404" pitchFamily="49" charset="0"/>
              </a:rPr>
              <a:t>(unsigned int) (R,G,B,A)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5280" y="1595520"/>
            <a:ext cx="2774880" cy="2617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3060720" y="1619280"/>
            <a:ext cx="3240000" cy="790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484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r>
              <a:rPr lang="en-US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Source image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r>
              <a:rPr lang="en-US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(12 bit grayscale)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971640" y="5051520"/>
            <a:ext cx="4319640" cy="625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484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en-US" sz="2800" b="1" i="0" u="none" strike="noStrike" kern="1200" spc="0" baseline="0" dirty="0">
                <a:ln>
                  <a:noFill/>
                </a:ln>
                <a:solidFill>
                  <a:srgbClr val="FFFFFF"/>
                </a:solidFill>
                <a:latin typeface="Arial" pitchFamily="34"/>
                <a:ea typeface="Microsoft YaHei" pitchFamily="2"/>
                <a:cs typeface="Arial Unicode MS" pitchFamily="34"/>
              </a:rPr>
              <a:t>color table (4096 entries)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96A54B1-633B-4D0B-BFF0-3066C4241709}"/>
              </a:ext>
            </a:extLst>
          </p:cNvPr>
          <p:cNvSpPr/>
          <p:nvPr/>
        </p:nvSpPr>
        <p:spPr>
          <a:xfrm>
            <a:off x="5190921" y="7003509"/>
            <a:ext cx="303120" cy="37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55565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51087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Example – Indexed Color with Lookup Table (LUT)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examples/image-processing-4-color-index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89602-1D76-48B1-9FF0-94FBAB6F9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20" y="2801069"/>
            <a:ext cx="675698" cy="2425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4067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A1A58-32EE-4730-852E-01D430737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433" y="1965724"/>
            <a:ext cx="2931424" cy="406708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6438C1A-D98D-4E18-8960-CF0FB0183729}"/>
              </a:ext>
            </a:extLst>
          </p:cNvPr>
          <p:cNvSpPr/>
          <p:nvPr/>
        </p:nvSpPr>
        <p:spPr>
          <a:xfrm>
            <a:off x="5642824" y="3980985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3986445" y="3980985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741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2EE45-AF03-417C-964A-DC72FC1E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3" y="177861"/>
            <a:ext cx="9760463" cy="71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87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140E9-848F-43D7-A30A-447CBCCD7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01" y="1740093"/>
            <a:ext cx="9709708" cy="56754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97A1C3-7C9A-4410-BE5F-18761FDEBA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379913" cy="1261800"/>
          </a:xfrm>
        </p:spPr>
        <p:txBody>
          <a:bodyPr/>
          <a:lstStyle/>
          <a:p>
            <a:r>
              <a:rPr lang="en-AU" sz="3600" b="1" dirty="0"/>
              <a:t>texelFetch</a:t>
            </a:r>
          </a:p>
        </p:txBody>
      </p:sp>
    </p:spTree>
    <p:extLst>
      <p:ext uri="{BB962C8B-B14F-4D97-AF65-F5344CB8AC3E}">
        <p14:creationId xmlns:p14="http://schemas.microsoft.com/office/powerpoint/2010/main" val="32731563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C3C3-DA2B-468E-953E-50E42A504B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1"/>
            <a:ext cx="6487816" cy="613080"/>
          </a:xfrm>
        </p:spPr>
        <p:txBody>
          <a:bodyPr/>
          <a:lstStyle/>
          <a:p>
            <a:r>
              <a:rPr lang="en-AU" sz="3600" b="1" dirty="0"/>
              <a:t>Texture Units Revisited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945E1-A1D4-4DAC-AB17-3E00E39FD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6" y="1769828"/>
            <a:ext cx="9634657" cy="563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35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51087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800" b="1" dirty="0"/>
              <a:t>Exercise – Replace the LUT with a Blue - Cyan - White spectrum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your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406708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4711274" y="3999266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C04E3-D02F-4575-9DF9-B55A0A502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809" y="1965724"/>
            <a:ext cx="2921619" cy="3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15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1530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>
                <a:cs typeface="Times New Roman" pitchFamily="18"/>
              </a:rPr>
              <a:t>OpenGL Pipeline</a:t>
            </a:r>
            <a:br>
              <a:rPr lang="en-US" sz="3600" b="1" dirty="0">
                <a:cs typeface="Times New Roman" pitchFamily="18"/>
              </a:rPr>
            </a:br>
            <a:r>
              <a:rPr lang="en-US" sz="3600" b="1" dirty="0">
                <a:cs typeface="Times New Roman" pitchFamily="18"/>
              </a:rPr>
              <a:t>(Fixed-Function)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860399" y="1704960"/>
            <a:ext cx="8499600" cy="50976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8</a:t>
            </a:r>
          </a:p>
        </p:txBody>
      </p:sp>
    </p:spTree>
    <p:extLst>
      <p:ext uri="{BB962C8B-B14F-4D97-AF65-F5344CB8AC3E}">
        <p14:creationId xmlns:p14="http://schemas.microsoft.com/office/powerpoint/2010/main" val="11890902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99399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Updated Content</a:t>
            </a:r>
          </a:p>
        </p:txBody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503238" y="2430966"/>
            <a:ext cx="9431337" cy="491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Updated slides:</a:t>
            </a:r>
          </a:p>
          <a:p>
            <a:pPr marL="217487" indent="0">
              <a:spcAft>
                <a:spcPts val="1425"/>
              </a:spcAft>
              <a:buSzPct val="45000"/>
            </a:pPr>
            <a:r>
              <a:rPr lang="en-US" altLang="en-US" sz="2200" dirty="0">
                <a:hlinkClick r:id="rId3"/>
              </a:rPr>
              <a:t>http://kbvis.com/downloads/preso.zip</a:t>
            </a:r>
            <a:endParaRPr lang="en-US" altLang="en-US" sz="2200" dirty="0"/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Updated examples: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4"/>
              </a:rPr>
              <a:t>http://kbvis.com/downloads/kbvis-examples-webgl.zip</a:t>
            </a:r>
          </a:p>
        </p:txBody>
      </p:sp>
    </p:spTree>
    <p:extLst>
      <p:ext uri="{BB962C8B-B14F-4D97-AF65-F5344CB8AC3E}">
        <p14:creationId xmlns:p14="http://schemas.microsoft.com/office/powerpoint/2010/main" val="3410764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841724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Exercise:</a:t>
            </a:r>
            <a:br>
              <a:rPr lang="en-US" altLang="en-US" sz="3200" b="1" dirty="0"/>
            </a:br>
            <a:r>
              <a:rPr lang="en-US" altLang="en-US" sz="3200" b="1" dirty="0"/>
              <a:t>Extend to 3x3 Blur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66A213-33F4-4207-B4F9-B1FF56573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9" y="1580298"/>
            <a:ext cx="4740051" cy="4747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E8FFF-1465-4BF0-A592-CC07BDAFC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922" y="2562592"/>
            <a:ext cx="2795776" cy="27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30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ACD930-EA8E-4A8D-A3F8-E53F3593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4" y="97564"/>
            <a:ext cx="9556076" cy="724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260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661678-79AB-45D6-81DE-A3FFC1B671B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16553" y="6211228"/>
            <a:ext cx="8359446" cy="546331"/>
          </a:xfrm>
        </p:spPr>
        <p:txBody>
          <a:bodyPr/>
          <a:lstStyle/>
          <a:p>
            <a:r>
              <a:rPr lang="en-AU" dirty="0"/>
              <a:t>See 	examples/image-processing-scrolling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73F4AF-8AD0-42BF-A2C6-49BFE9D1B7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814811" cy="1261800"/>
          </a:xfrm>
        </p:spPr>
        <p:txBody>
          <a:bodyPr/>
          <a:lstStyle/>
          <a:p>
            <a:r>
              <a:rPr lang="en-AU" sz="3600" b="1" dirty="0"/>
              <a:t>Streaming Texture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803D8-D574-4634-96CB-DFA248DC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82" y="1784194"/>
            <a:ext cx="8188728" cy="40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21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20E84-90D6-4A3A-8508-67D5B3DE946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5898994"/>
            <a:ext cx="9072000" cy="858565"/>
          </a:xfrm>
        </p:spPr>
        <p:txBody>
          <a:bodyPr/>
          <a:lstStyle/>
          <a:p>
            <a:r>
              <a:rPr lang="en-AU" dirty="0"/>
              <a:t>Update the contents of the specified sub-image of the texture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872FF-96A3-401D-B342-3C51AB47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1761893"/>
            <a:ext cx="7781357" cy="38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34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351955-22F5-411E-8795-3C24640B4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4000" y="301320"/>
            <a:ext cx="6733142" cy="1261800"/>
          </a:xfrm>
        </p:spPr>
        <p:txBody>
          <a:bodyPr/>
          <a:lstStyle/>
          <a:p>
            <a:r>
              <a:rPr lang="en-AU" sz="3600" b="1" dirty="0"/>
              <a:t>Updating a portion of the texture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F97D4D-E2CC-4E6E-BD9D-734E190D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6" y="1563120"/>
            <a:ext cx="9695762" cy="582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308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826C-3D4A-45D2-BC91-31F93FD160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156889" cy="1261800"/>
          </a:xfrm>
        </p:spPr>
        <p:txBody>
          <a:bodyPr/>
          <a:lstStyle/>
          <a:p>
            <a:r>
              <a:rPr lang="en-AU" sz="3600" b="1" dirty="0"/>
              <a:t>Scroll in the Shader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8F31B-BD71-4CF0-B55F-0AFEE1EB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2" y="1330960"/>
            <a:ext cx="9675068" cy="60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103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23BB-6C2C-4424-986D-AE62F0F670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42770" y="301320"/>
            <a:ext cx="9072000" cy="1261800"/>
          </a:xfrm>
        </p:spPr>
        <p:txBody>
          <a:bodyPr/>
          <a:lstStyle/>
          <a:p>
            <a:r>
              <a:rPr lang="en-AU" sz="3600" b="1" dirty="0"/>
              <a:t>Scissor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45545-0000-4F00-9AE5-88BB9DD4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08" y="1379329"/>
            <a:ext cx="4747671" cy="48010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92365-8615-405F-A578-0FCE88DDBFE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58646" y="6411950"/>
            <a:ext cx="8070584" cy="846404"/>
          </a:xfrm>
        </p:spPr>
        <p:txBody>
          <a:bodyPr/>
          <a:lstStyle/>
          <a:p>
            <a:r>
              <a:rPr lang="en-AU" dirty="0"/>
              <a:t>examples/image-processing-scissor-test</a:t>
            </a:r>
          </a:p>
        </p:txBody>
      </p:sp>
    </p:spTree>
    <p:extLst>
      <p:ext uri="{BB962C8B-B14F-4D97-AF65-F5344CB8AC3E}">
        <p14:creationId xmlns:p14="http://schemas.microsoft.com/office/powerpoint/2010/main" val="7582217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E3A7-A053-4407-B765-BDDEEFB7E2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747903" cy="1261800"/>
          </a:xfrm>
        </p:spPr>
        <p:txBody>
          <a:bodyPr/>
          <a:lstStyle/>
          <a:p>
            <a:r>
              <a:rPr lang="en-AU" sz="3600" b="1" dirty="0"/>
              <a:t>glScissor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0FEE4-6344-49A8-BAD8-6C5AD506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1701008"/>
            <a:ext cx="9007991" cy="464895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FBB2A7F-78E6-4929-8544-48DE0DE9B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999" y="6791313"/>
            <a:ext cx="90079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enable and disable the scissor test, call glEnable and glDisable with argument GL_SCISSOR_TEST.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74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38088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Programmable Pipeline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500040" y="2160720"/>
            <a:ext cx="9220320" cy="48592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EA983-3300-431D-A9B5-DB470C7F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94" y="1806498"/>
            <a:ext cx="9104464" cy="507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90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0ADB-A1DB-409B-943A-9704C84DF3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747903" cy="1261800"/>
          </a:xfrm>
        </p:spPr>
        <p:txBody>
          <a:bodyPr/>
          <a:lstStyle/>
          <a:p>
            <a:r>
              <a:rPr lang="en-AU" sz="3600" b="1" dirty="0"/>
              <a:t>Off-Screen Rendering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1B763-D563-4331-956C-C0F14E6DF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33" y="1771754"/>
            <a:ext cx="5160739" cy="5006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D12E2E-7F0D-43BD-9B56-6E674E3A47CB}"/>
              </a:ext>
            </a:extLst>
          </p:cNvPr>
          <p:cNvSpPr/>
          <p:nvPr/>
        </p:nvSpPr>
        <p:spPr>
          <a:xfrm>
            <a:off x="1745333" y="6901118"/>
            <a:ext cx="5853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examples/image-processing-multiple-shaders</a:t>
            </a:r>
          </a:p>
        </p:txBody>
      </p:sp>
    </p:spTree>
    <p:extLst>
      <p:ext uri="{BB962C8B-B14F-4D97-AF65-F5344CB8AC3E}">
        <p14:creationId xmlns:p14="http://schemas.microsoft.com/office/powerpoint/2010/main" val="14314091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3504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FBOs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4989600"/>
          </a:xfrm>
        </p:spPr>
        <p:txBody>
          <a:bodyPr tIns="2808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b="1" dirty="0"/>
              <a:t>Framebuffer Objects – </a:t>
            </a:r>
            <a:r>
              <a:rPr lang="en-US" dirty="0"/>
              <a:t>used to render to off-screen targets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Can be used for post-processing effects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Render to texture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Attach images of type color, depth, stencil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b="1" dirty="0"/>
              <a:t>glGenFramebuffers </a:t>
            </a:r>
            <a:r>
              <a:rPr lang="en-US" dirty="0"/>
              <a:t>/</a:t>
            </a:r>
            <a:r>
              <a:rPr lang="en-AU" b="1" dirty="0"/>
              <a:t> glCreateFramebuffer</a:t>
            </a:r>
            <a:endParaRPr lang="en-US" dirty="0"/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b="1" dirty="0"/>
              <a:t>glBindFramebuffer</a:t>
            </a:r>
            <a:endParaRPr lang="en-US" dirty="0"/>
          </a:p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06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35C22-20DB-4375-B626-B58F0E052B5C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7D3D5-2501-4996-8FA7-465FE0EF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8" y="178419"/>
            <a:ext cx="9724666" cy="70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212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8BDE-9852-4215-9B15-8EB4191FE4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881718" cy="1261800"/>
          </a:xfrm>
        </p:spPr>
        <p:txBody>
          <a:bodyPr/>
          <a:lstStyle/>
          <a:p>
            <a:r>
              <a:rPr lang="en-AU" sz="3600" b="1" dirty="0"/>
              <a:t>Render To Texture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9659B-D11D-4190-A9A3-E89C8FB21A61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D0CB1-F8E9-4F91-B4C8-9F7C42EC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1670632"/>
            <a:ext cx="8967969" cy="48639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075589-4D7F-4C0F-8CCF-BD305318DBB7}"/>
              </a:ext>
            </a:extLst>
          </p:cNvPr>
          <p:cNvSpPr/>
          <p:nvPr/>
        </p:nvSpPr>
        <p:spPr>
          <a:xfrm>
            <a:off x="503999" y="6757560"/>
            <a:ext cx="9454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latin typeface="Consolas" panose="020B0609020204030204" pitchFamily="49" charset="0"/>
              </a:rPr>
              <a:t>gl.framebufferTexture2D(</a:t>
            </a:r>
          </a:p>
          <a:p>
            <a:r>
              <a:rPr lang="en-AU" dirty="0">
                <a:solidFill>
                  <a:srgbClr val="000000"/>
                </a:solidFill>
                <a:latin typeface="Consolas" panose="020B0609020204030204" pitchFamily="49" charset="0"/>
              </a:rPr>
              <a:t>        gl.FRAMEBUFFER, gl.COLOR_ATTACHMENT0, gl.TEXTURE_2D, texture, 0);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212848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B884F9-236E-4C53-9125-D7892FD7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3" y="130831"/>
            <a:ext cx="9805795" cy="72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65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D02D0-1E95-4D1C-8DB0-CAD5A45B5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06210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122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9</a:t>
            </a:r>
          </a:p>
        </p:txBody>
      </p:sp>
    </p:spTree>
    <p:extLst>
      <p:ext uri="{BB962C8B-B14F-4D97-AF65-F5344CB8AC3E}">
        <p14:creationId xmlns:p14="http://schemas.microsoft.com/office/powerpoint/2010/main" val="83112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51087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800" b="1" dirty="0"/>
              <a:t>Exercise – Replace the LUT with a Blue - Cyan - White spectrum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your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406708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4711274" y="3999266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C04E3-D02F-4575-9DF9-B55A0A502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809" y="1965724"/>
            <a:ext cx="2921619" cy="3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54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33245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400" b="1" dirty="0"/>
              <a:t>Follow-up Exercise – Invert the LUT lookup to White =&gt; Cyan =&gt; Blue spectrum </a:t>
            </a:r>
            <a:br>
              <a:rPr lang="en-US" altLang="en-US" sz="2400" b="1" dirty="0"/>
            </a:br>
            <a:endParaRPr lang="en-US" altLang="en-US" sz="2400" b="1" dirty="0"/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2" y="7066562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your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371024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4711274" y="3999266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75FB9-56F3-45B8-B470-C7157F069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619" y="1965724"/>
            <a:ext cx="3183264" cy="3710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40F39-D506-4B7B-B89D-737AE8338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08" y="6354794"/>
            <a:ext cx="8252935" cy="702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9A1B6-F7D1-47DB-98D2-2D48A73E64B0}"/>
              </a:ext>
            </a:extLst>
          </p:cNvPr>
          <p:cNvSpPr/>
          <p:nvPr/>
        </p:nvSpPr>
        <p:spPr>
          <a:xfrm>
            <a:off x="1159727" y="5862150"/>
            <a:ext cx="5965902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2000"/>
              </a:lnSpc>
            </a:pPr>
            <a:r>
              <a:rPr lang="en-US" altLang="en-US" sz="2400" b="1" dirty="0">
                <a:latin typeface="NimbusRomNo9L-ReguItal" charset="0"/>
              </a:rPr>
              <a:t>Modify only this line in the shader:</a:t>
            </a:r>
          </a:p>
        </p:txBody>
      </p:sp>
    </p:spTree>
    <p:extLst>
      <p:ext uri="{BB962C8B-B14F-4D97-AF65-F5344CB8AC3E}">
        <p14:creationId xmlns:p14="http://schemas.microsoft.com/office/powerpoint/2010/main" val="3717323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4520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Fixed vs. Programmable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625760"/>
            <a:ext cx="9070920" cy="5794200"/>
          </a:xfrm>
        </p:spPr>
        <p:txBody>
          <a:bodyPr tIns="230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Modern GPU architecture has rendered Fixed-Function pipeline obsolete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Fixed-Function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separate hardware units for T&amp;L, Texture etc.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dedicated API calls for each function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less scalable, inflexible - functionality enhanced only by adding new API calls, parameters, or GL states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Modern GPUS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many  general compute cores, massively parallel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graphics operations programmable using shaders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400" dirty="0"/>
              <a:t>some functionality needs to be implemented by the programmer now (e.g. matrix transform, lighting &amp; shading computations)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661678-79AB-45D6-81DE-A3FFC1B671B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16553" y="6668427"/>
            <a:ext cx="7091106" cy="546331"/>
          </a:xfrm>
        </p:spPr>
        <p:txBody>
          <a:bodyPr/>
          <a:lstStyle/>
          <a:p>
            <a:r>
              <a:rPr lang="en-AU" dirty="0"/>
              <a:t>Send edited HTML to 3d@kbvis.com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73F4AF-8AD0-42BF-A2C6-49BFE9D1B7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4000" y="301320"/>
            <a:ext cx="6220185" cy="1261800"/>
          </a:xfrm>
        </p:spPr>
        <p:txBody>
          <a:bodyPr/>
          <a:lstStyle/>
          <a:p>
            <a:r>
              <a:rPr lang="en-AU" sz="2800" b="1" dirty="0"/>
              <a:t>Exercise: Streaming Texture – Reverse Scroll Direction </a:t>
            </a:r>
            <a:br>
              <a:rPr lang="en-AU" sz="2800" b="1" dirty="0"/>
            </a:br>
            <a:r>
              <a:rPr lang="en-AU" sz="2800" b="1" dirty="0"/>
              <a:t>(Right to Left)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E4D5F0-8DF1-440B-AACA-697C49A1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37" y="2168019"/>
            <a:ext cx="79819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805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87876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YUV Color Space</a:t>
            </a:r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1300955" y="676169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examples/example-yuv</a:t>
            </a:r>
            <a:endParaRPr lang="en-US" altLang="en-US" sz="2600" dirty="0">
              <a:latin typeface="NimbusRomNo9L-Regu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45" y="1472042"/>
            <a:ext cx="5816899" cy="2406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49" y="4240702"/>
            <a:ext cx="5639090" cy="2159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80557-D08D-4E2E-B989-2C816C0DB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336" y="2999736"/>
            <a:ext cx="3153517" cy="35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04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C3D3-B6ED-49E8-B14B-8BDF68AC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7915933" cy="1258888"/>
          </a:xfrm>
        </p:spPr>
        <p:txBody>
          <a:bodyPr/>
          <a:lstStyle/>
          <a:p>
            <a:r>
              <a:rPr lang="en-AU" sz="3600" b="1" dirty="0"/>
              <a:t>YUV Colour Planes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43523-7286-4DD3-B5AA-1AB0A70EC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82" y="1661531"/>
            <a:ext cx="7594760" cy="1923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9E785-9E87-43DD-BA97-B6A603656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4" y="3768005"/>
            <a:ext cx="9508119" cy="32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990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23" y="5284518"/>
            <a:ext cx="7463158" cy="1921682"/>
          </a:xfrm>
          <a:prstGeom prst="rect">
            <a:avLst/>
          </a:prstGeom>
        </p:spPr>
      </p:pic>
      <p:sp>
        <p:nvSpPr>
          <p:cNvPr id="12083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80" y="301680"/>
            <a:ext cx="7643193" cy="126036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YUV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Y, U, V planes are uploaded as luminance textures (single channel)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Y, U, V components are then combined into a RGB value by the fragment shader</a:t>
            </a:r>
            <a:endParaRPr lang="en-AU" dirty="0"/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1300955" y="676169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example/example-yuv</a:t>
            </a:r>
            <a:endParaRPr lang="en-US" altLang="en-US" sz="2600" dirty="0">
              <a:latin typeface="NimbusRomNo9L-Regu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1" y="3821772"/>
            <a:ext cx="6352549" cy="14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7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2950-8A13-4BC1-996B-6A920A6D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7336027" cy="1260360"/>
          </a:xfrm>
        </p:spPr>
        <p:txBody>
          <a:bodyPr/>
          <a:lstStyle/>
          <a:p>
            <a:r>
              <a:rPr lang="en-AU" sz="3600" b="1" dirty="0"/>
              <a:t>Luminance Textures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60E22-8419-469B-B97D-13175EBC9242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Single channel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Used for grayscale or with colour LUT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Not needed now – can replace with GL_RED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AB3CF-B637-45F5-B644-666C30CF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4053282"/>
            <a:ext cx="4737792" cy="31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212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87876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200" b="1" dirty="0"/>
              <a:t>Image Processing:</a:t>
            </a:r>
            <a:br>
              <a:rPr lang="en-US" altLang="en-US" sz="3200" b="1" dirty="0"/>
            </a:br>
            <a:r>
              <a:rPr lang="en-US" altLang="en-US" sz="3200" b="1" dirty="0"/>
              <a:t>YUV Demo</a:t>
            </a:r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-226763" y="6322741"/>
            <a:ext cx="7478712" cy="103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n-US" altLang="en-US" sz="2600" dirty="0">
                <a:latin typeface="NimbusRomNo9L-ReguItal" charset="0"/>
              </a:rPr>
              <a:t>See examples/example-yuv</a:t>
            </a:r>
          </a:p>
          <a:p>
            <a:pPr algn="ctr"/>
            <a:r>
              <a:rPr lang="en-US" altLang="en-US" sz="2600" dirty="0">
                <a:latin typeface="NimbusRomNo9L-ReguItal" charset="0"/>
              </a:rPr>
              <a:t>or </a:t>
            </a:r>
          </a:p>
          <a:p>
            <a:pPr algn="ctr"/>
            <a:r>
              <a:rPr lang="en-US" altLang="en-US" sz="2600" dirty="0">
                <a:latin typeface="NimbusRomNo9L-Regu" charset="0"/>
                <a:hlinkClick r:id="rId3"/>
              </a:rPr>
              <a:t>https://brion.github.io/yuv-canvas/demo.html</a:t>
            </a:r>
            <a:endParaRPr lang="en-US" altLang="en-US" sz="2600" dirty="0">
              <a:latin typeface="NimbusRomNo9L-Regu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9" y="2323136"/>
            <a:ext cx="5146397" cy="3863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873" y="1704747"/>
            <a:ext cx="32480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10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30613"/>
            <a:ext cx="9070975" cy="11715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OpenGL Lighting</a:t>
            </a:r>
            <a:br>
              <a:rPr lang="en-US" altLang="en-US" sz="3600" b="1" dirty="0"/>
            </a:br>
            <a:r>
              <a:rPr lang="en-US" altLang="en-US" sz="3600" b="1" dirty="0"/>
              <a:t>with Shaders</a:t>
            </a:r>
          </a:p>
        </p:txBody>
      </p:sp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60363" y="1619250"/>
            <a:ext cx="9539287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17272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ClrTx/>
              <a:buSzPct val="45000"/>
              <a:buFontTx/>
              <a:buNone/>
            </a:pPr>
            <a:r>
              <a:rPr lang="en-US" altLang="en-US" sz="2400" dirty="0"/>
              <a:t>Shaders allow flexible, advanced models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GLSL built-in variables(compatibility profile, not in WebGL):</a:t>
            </a:r>
          </a:p>
          <a:p>
            <a:pPr>
              <a:lnSpc>
                <a:spcPct val="89000"/>
              </a:lnSpc>
              <a:spcAft>
                <a:spcPts val="1425"/>
              </a:spcAft>
              <a:buClrTx/>
              <a:buSzPct val="45000"/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uniform gl_LightSourceParameters gl_LightSource[gl_MaxLights];</a:t>
            </a:r>
          </a:p>
          <a:p>
            <a:pPr>
              <a:lnSpc>
                <a:spcPct val="89000"/>
              </a:lnSpc>
              <a:spcAft>
                <a:spcPts val="1425"/>
              </a:spcAft>
              <a:buClrTx/>
              <a:buSzPct val="45000"/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uniform gl_MaterialParameters gl_FrontMaterial;  </a:t>
            </a:r>
          </a:p>
          <a:p>
            <a:pPr>
              <a:lnSpc>
                <a:spcPct val="89000"/>
              </a:lnSpc>
              <a:spcAft>
                <a:spcPts val="1425"/>
              </a:spcAft>
              <a:buClrTx/>
              <a:buSzPct val="45000"/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uniform gl_MaterialParameters gl_BackMaterial;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GLSL Core - write your own lighting model</a:t>
            </a:r>
          </a:p>
          <a:p>
            <a:pPr lvl="1">
              <a:spcAft>
                <a:spcPts val="11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Directional Lights – per vertex / per-pixel</a:t>
            </a:r>
          </a:p>
          <a:p>
            <a:pPr lvl="1">
              <a:spcAft>
                <a:spcPts val="11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Point Lights</a:t>
            </a:r>
          </a:p>
          <a:p>
            <a:pPr lvl="1">
              <a:spcAft>
                <a:spcPts val="11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Spotlights</a:t>
            </a:r>
          </a:p>
          <a:p>
            <a:pPr lvl="1">
              <a:spcAft>
                <a:spcPts val="11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Anything else you can think of !</a:t>
            </a:r>
          </a:p>
          <a:p>
            <a:pPr>
              <a:lnSpc>
                <a:spcPct val="89000"/>
              </a:lnSpc>
              <a:spcAft>
                <a:spcPts val="1425"/>
              </a:spcAft>
              <a:buClrTx/>
              <a:buSzPct val="45000"/>
              <a:buFontTx/>
              <a:buNone/>
            </a:pPr>
            <a:endParaRPr lang="en-US" altLang="en-US" sz="22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293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78211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 - Lighting</a:t>
            </a:r>
          </a:p>
        </p:txBody>
      </p:sp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1306513" y="682148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examples/directional-lighting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sp>
        <p:nvSpPr>
          <p:cNvPr id="134147" name="Text Box 3"/>
          <p:cNvSpPr txBox="1">
            <a:spLocks noChangeArrowheads="1"/>
          </p:cNvSpPr>
          <p:nvPr/>
        </p:nvSpPr>
        <p:spPr bwMode="auto">
          <a:xfrm>
            <a:off x="1181100" y="1401763"/>
            <a:ext cx="747871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/>
              <a:t>(Directional Lighting, Per-Vertex Diffuse Shading)</a:t>
            </a:r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230438"/>
            <a:ext cx="894397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562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993991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The Vertex Shader</a:t>
            </a:r>
          </a:p>
        </p:txBody>
      </p:sp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352425" y="1246188"/>
            <a:ext cx="952500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"shader-vs"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"x-shader/x-vertex"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vec3 aVertexPosition;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vec3 aVertexNormal;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vec2 aTextureCoord;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mat4 uMVMatrix;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mat4 uPMatrix;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mat3 uNMatrix;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uAmbientColor;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uLightingDirection;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uDirectionalColor;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vec3 vLightWeighting;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gl_Position = uPMatrix * uMVMatrix * vec4(aVertexPosition, 1.0);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vTextureCoord = aTextureCoord;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vec3 transformedNormal = uNMatrix * aVertexNormal;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float directionalLightWeighting = max(dot(transformedNormal, uLightingDirection), 0.0);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vLightWeighting = uAmbientColor + uDirectionalColor * directionalLightWeighting;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263525" y="6132513"/>
            <a:ext cx="9647238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528" rIns="90000" bIns="45000"/>
          <a:lstStyle>
            <a:lvl1pPr marL="2159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400" dirty="0">
                <a:latin typeface="Consolas" panose="020B0609020204030204" pitchFamily="49" charset="0"/>
              </a:rPr>
              <a:t>Compute the illumination at the vertex by applying the directional diffuse lighting model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400" dirty="0">
                <a:latin typeface="Consolas" panose="020B0609020204030204" pitchFamily="49" charset="0"/>
              </a:rPr>
              <a:t>Multiply the diffuse light colour by the illumination value to compute the diffuse shade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400" dirty="0">
                <a:latin typeface="Consolas" panose="020B0609020204030204" pitchFamily="49" charset="0"/>
              </a:rPr>
              <a:t>Add the ambient and diffuse values to compute the final lighting at the vertex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400" dirty="0">
                <a:latin typeface="Consolas" panose="020B0609020204030204" pitchFamily="49" charset="0"/>
              </a:rPr>
              <a:t>The lighting value at vLightWeighting (varying) is then interpolated across fragments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None/>
            </a:pPr>
            <a:endParaRPr lang="en-I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09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570245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The Fragment Shader</a:t>
            </a:r>
          </a:p>
        </p:txBody>
      </p:sp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52425" y="1533525"/>
            <a:ext cx="9525000" cy="382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52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400" dirty="0">
                <a:latin typeface="Consolas" panose="020B0609020204030204" pitchFamily="49" charset="0"/>
              </a:rPr>
              <a:t>=</a:t>
            </a:r>
            <a:r>
              <a:rPr lang="en-I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"shader-fs"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400" dirty="0">
                <a:latin typeface="Consolas" panose="020B0609020204030204" pitchFamily="49" charset="0"/>
              </a:rPr>
              <a:t>=</a:t>
            </a:r>
            <a:r>
              <a:rPr lang="en-I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"x-shader/x-fragment"</a:t>
            </a:r>
            <a:r>
              <a:rPr lang="en-IN" alt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precision mediump float;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varying vec3 vLightWeighting;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uniform sampler2D uSampler;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vec4 textureColor = texture2D(uSampler, vec2(vTextureCoord.s, vTextureCoord.t));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gl_FragColor = vec4(textureColor.rgb * vLightWeighting, textureColor.a);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263525" y="4808538"/>
            <a:ext cx="9466263" cy="268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9536" rIns="90000" bIns="45000"/>
          <a:lstStyle>
            <a:lvl1pPr marL="2159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dirty="0">
                <a:latin typeface="Consolas" panose="020B0609020204030204" pitchFamily="49" charset="0"/>
              </a:rPr>
              <a:t>The shaded colour from the vertex shader is interpolated and passed into the fragment shader  through vLightWeighting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dirty="0">
                <a:latin typeface="Consolas" panose="020B0609020204030204" pitchFamily="49" charset="0"/>
              </a:rPr>
              <a:t>The shaded colour is modulated by the texture map colour and output as the final fragment colour</a:t>
            </a:r>
          </a:p>
        </p:txBody>
      </p:sp>
    </p:spTree>
    <p:extLst>
      <p:ext uri="{BB962C8B-B14F-4D97-AF65-F5344CB8AC3E}">
        <p14:creationId xmlns:p14="http://schemas.microsoft.com/office/powerpoint/2010/main" val="3837584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1952" y="189571"/>
            <a:ext cx="7544264" cy="146975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OpenGL State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44463" y="1552575"/>
            <a:ext cx="6911975" cy="571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89376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OpenGL is a State Machine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2D/3D Input Data 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400" dirty="0"/>
              <a:t>	(Vertex, Normal, Texture data)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Configure state to modify functionality</a:t>
            </a:r>
          </a:p>
          <a:p>
            <a:pPr lvl="1">
              <a:spcAft>
                <a:spcPts val="1138"/>
              </a:spcAft>
              <a:buSzPct val="75000"/>
              <a:buFont typeface="Symbol" panose="05050102010706020507" pitchFamily="18" charset="2"/>
              <a:buChar char=""/>
            </a:pPr>
            <a:r>
              <a:rPr lang="en-US" altLang="en-US" sz="2200" dirty="0"/>
              <a:t>Primitive Attributes (Colour, Position, Normals)</a:t>
            </a:r>
          </a:p>
          <a:p>
            <a:pPr lvl="1">
              <a:spcAft>
                <a:spcPts val="1138"/>
              </a:spcAft>
              <a:buSzPct val="75000"/>
              <a:buFont typeface="Symbol" panose="05050102010706020507" pitchFamily="18" charset="2"/>
              <a:buChar char=""/>
            </a:pPr>
            <a:r>
              <a:rPr lang="en-US" altLang="en-US" sz="2200" dirty="0"/>
              <a:t>Light Settings</a:t>
            </a:r>
          </a:p>
          <a:p>
            <a:pPr lvl="1">
              <a:spcAft>
                <a:spcPts val="1138"/>
              </a:spcAft>
              <a:buSzPct val="75000"/>
              <a:buFont typeface="Symbol" panose="05050102010706020507" pitchFamily="18" charset="2"/>
              <a:buChar char=""/>
            </a:pPr>
            <a:r>
              <a:rPr lang="en-US" altLang="en-US" sz="2200" dirty="0"/>
              <a:t>Texture Data and Environment</a:t>
            </a:r>
          </a:p>
          <a:p>
            <a:pPr lvl="1">
              <a:spcAft>
                <a:spcPts val="1138"/>
              </a:spcAft>
              <a:buSzPct val="75000"/>
              <a:buFont typeface="Symbol" panose="05050102010706020507" pitchFamily="18" charset="2"/>
              <a:buChar char=""/>
            </a:pPr>
            <a:r>
              <a:rPr lang="en-US" altLang="en-US" sz="2200" dirty="0"/>
              <a:t>Transform State (Rotation, Translation, Scaling)</a:t>
            </a:r>
          </a:p>
          <a:p>
            <a:pPr marL="971550" lvl="3" indent="-703263"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Output to Framebuffer </a:t>
            </a:r>
          </a:p>
          <a:p>
            <a:pPr marL="463550" indent="-323850"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400" dirty="0"/>
              <a:t>		(Image on/off screen)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1547813"/>
            <a:ext cx="2224088" cy="219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4729163"/>
            <a:ext cx="219075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8135938" y="3887788"/>
            <a:ext cx="431800" cy="6477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38982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536791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Lighting Parameters</a:t>
            </a:r>
          </a:p>
        </p:txBody>
      </p:sp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-22225" y="1114425"/>
            <a:ext cx="10047288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77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100" dirty="0">
                <a:latin typeface="Consolas" panose="020B0609020204030204" pitchFamily="49" charset="0"/>
              </a:rPr>
              <a:t> </a:t>
            </a:r>
            <a:r>
              <a:rPr lang="en-IN" altLang="en-US" sz="1100" b="1" dirty="0">
                <a:latin typeface="Consolas" panose="020B0609020204030204" pitchFamily="49" charset="0"/>
              </a:rPr>
              <a:t>initShaders</a:t>
            </a:r>
            <a:r>
              <a:rPr lang="en-IN" altLang="en-US" sz="11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100" dirty="0">
                <a:latin typeface="Consolas" panose="020B0609020204030204" pitchFamily="49" charset="0"/>
              </a:rPr>
              <a:t> fragmentShader = getShader(gl,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"shader-fs"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100" dirty="0">
                <a:latin typeface="Consolas" panose="020B0609020204030204" pitchFamily="49" charset="0"/>
              </a:rPr>
              <a:t> vertexShader = getShader(gl,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"shader-vs"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 = gl.createProgram();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gl.attachShader(shaderProgram, vertexShader);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gl.attachShader(shaderProgram, fragmentShader);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gl.linkProgram(shaderProgram);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IN" altLang="en-US" sz="1100" dirty="0">
                <a:latin typeface="Consolas" panose="020B0609020204030204" pitchFamily="49" charset="0"/>
              </a:rPr>
              <a:t> (!gl.getProgramParameter(shaderProgram, gl.LINK_STATUS))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    alert(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"Could not initialise shaders"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gl.useProgram(shaderProgram);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shaderProgram.vertexPositionAttribute = gl.getAttribLocation(shaderProgram,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"aVertexPosition"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gl.enableVertexAttribArray(shaderProgram.vertexPositionAttribute);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shaderProgram.textureCoordAttribute = gl.getAttribLocation(shaderProgram,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"aTextureCoord"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gl.enableVertexAttribArray(shaderProgram.textureCoordAttribute);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shaderProgram.vertexNormalAttribute = gl.getAttribLocation(shaderProgram,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"aVertexNormal"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gl.enableVertexAttribArray(shaderProgram.vertexNormalAttribute);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shaderProgram.pMatrixUniform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"uPMatrix"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shaderProgram.mvMatrixUniform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"uMVMatrix"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shaderProgram.nMatrixUniform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"uNMatrix"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shaderProgram.samplerUniform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"uSampler"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shaderProgram.useLightingUniform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"uUseLighting"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shaderProgram.ambientColorUniform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"uAmbientColor"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shaderProgram.lightingDirectionUniform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"uLightingDirection"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shaderProgram.directionalColorUniform = gl.getUniformLocation(shaderProgram,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"uDirectionalColor"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37219" name="Text Box 3"/>
          <p:cNvSpPr txBox="1">
            <a:spLocks noChangeArrowheads="1"/>
          </p:cNvSpPr>
          <p:nvPr/>
        </p:nvSpPr>
        <p:spPr bwMode="auto">
          <a:xfrm>
            <a:off x="261938" y="6384925"/>
            <a:ext cx="9466262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getAttribLocation</a:t>
            </a:r>
            <a:r>
              <a:rPr lang="en-IN" altLang="en-US" sz="1300" dirty="0">
                <a:latin typeface="Consolas" panose="020B0609020204030204" pitchFamily="49" charset="0"/>
              </a:rPr>
              <a:t>() - returns the “address” of the specified shader variable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enableVertexAttribArray</a:t>
            </a:r>
            <a:r>
              <a:rPr lang="en-IN" altLang="en-US" sz="1300" dirty="0">
                <a:latin typeface="Consolas" panose="020B0609020204030204" pitchFamily="49" charset="0"/>
              </a:rPr>
              <a:t>() - the values in the vertex attribute array will be accessed and used for 	rendering when calls are made 	to glDrawArrays or glDrawElements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getUniformLocation</a:t>
            </a:r>
            <a:r>
              <a:rPr lang="en-IN" altLang="en-US" sz="1300" dirty="0">
                <a:latin typeface="Consolas" panose="020B0609020204030204" pitchFamily="49" charset="0"/>
              </a:rPr>
              <a:t>() - returns the “address” of the specified shader uniform, which can then be used 	to set the value.</a:t>
            </a: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31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8094352" cy="5492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Sphere Geometry</a:t>
            </a:r>
          </a:p>
        </p:txBody>
      </p:sp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215900" y="766763"/>
            <a:ext cx="5408613" cy="671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2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900" dirty="0">
                <a:latin typeface="Consolas" panose="020B0609020204030204" pitchFamily="49" charset="0"/>
              </a:rPr>
              <a:t> </a:t>
            </a:r>
            <a:r>
              <a:rPr lang="en-IN" altLang="en-US" sz="900" b="1" dirty="0">
                <a:latin typeface="Consolas" panose="020B0609020204030204" pitchFamily="49" charset="0"/>
              </a:rPr>
              <a:t>initBuffers</a:t>
            </a:r>
            <a:r>
              <a:rPr lang="en-IN" altLang="en-US" sz="9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latitudeBands = 30;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longitudeBands = 30;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radius = 2;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vertexPositionData = [];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normalData = [];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textureCoordData = [];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900" dirty="0">
                <a:latin typeface="Consolas" panose="020B0609020204030204" pitchFamily="49" charset="0"/>
              </a:rPr>
              <a:t> (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latNumber=0; latNumber &lt;= latitudeBands; latNumber++) {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theta = latNumber * Math.PI / latitudeBands;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sinTheta = Math.sin(theta);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cosTheta = Math.cos(theta);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900" dirty="0">
                <a:latin typeface="Consolas" panose="020B0609020204030204" pitchFamily="49" charset="0"/>
              </a:rPr>
              <a:t> (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longNumber=0; longNumber &lt;= longitudeBands; longNumber++) {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phi = longNumber * 2 * Math.PI / longitudeBands;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sinPhi = Math.sin(phi);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cosPhi = Math.cos(phi);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x = cosPhi * sinTheta;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y = cosTheta;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z = sinPhi * sinTheta;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u = 1 - (longNumber / longitudeBands);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v = 1 - (latNumber / latitudeBands);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normalData.push(x);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normalData.push(y);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normalData.push(z);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textureCoordData.push(u);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textureCoordData.push(v);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vertexPositionData.push(radius * x);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vertexPositionData.push(radius * y);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vertexPositionData.push(radius * z);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}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indexData = [];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900" dirty="0">
                <a:latin typeface="Consolas" panose="020B0609020204030204" pitchFamily="49" charset="0"/>
              </a:rPr>
              <a:t> (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latNumber=0; latNumber &lt; latitudeBands; latNumber++) {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900" dirty="0">
                <a:latin typeface="Consolas" panose="020B0609020204030204" pitchFamily="49" charset="0"/>
              </a:rPr>
              <a:t> (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longNumber=0; longNumber &lt; longitudeBands; longNumber++) {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first = (latNumber * (longitudeBands + 1)) + longNumber;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</a:t>
            </a:r>
            <a:r>
              <a:rPr lang="en-IN" altLang="en-US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900" dirty="0">
                <a:latin typeface="Consolas" panose="020B0609020204030204" pitchFamily="49" charset="0"/>
              </a:rPr>
              <a:t> second = first + longitudeBands + 1;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indexData.push(first);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indexData.push(second);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indexData.push(first + 1);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indexData.push(second);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indexData.push(second + 1);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    indexData.push(first + 1);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    }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r>
              <a:rPr lang="en-IN" altLang="en-US" sz="9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3" y="687388"/>
            <a:ext cx="2519362" cy="251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213" y="2955925"/>
            <a:ext cx="2519362" cy="245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8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4468813"/>
            <a:ext cx="2519363" cy="251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512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614850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Setting Shader Uniforms</a:t>
            </a:r>
          </a:p>
        </p:txBody>
      </p:sp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261938" y="6408738"/>
            <a:ext cx="9466262" cy="10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11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IN" altLang="en-US" sz="1600" b="1" dirty="0"/>
              <a:t>glUniform — s</a:t>
            </a:r>
            <a:r>
              <a:rPr lang="en-IN" altLang="en-US" sz="1600" dirty="0"/>
              <a:t>pecify the value of a uniform variable for the current shader program object</a:t>
            </a:r>
          </a:p>
          <a:p>
            <a:r>
              <a:rPr lang="en-IN" altLang="en-US" sz="1600" b="1" dirty="0"/>
              <a:t>gl.uniform3f</a:t>
            </a:r>
            <a:r>
              <a:rPr lang="en-IN" altLang="en-US" sz="1600" dirty="0"/>
              <a:t>() - takes 3 float arguments</a:t>
            </a:r>
          </a:p>
          <a:p>
            <a:r>
              <a:rPr lang="en-IN" altLang="en-US" sz="1600" b="1" dirty="0"/>
              <a:t>gl.uniform3fv</a:t>
            </a:r>
            <a:r>
              <a:rPr lang="en-IN" altLang="en-US" sz="1600" dirty="0"/>
              <a:t>() - takes an array of 3 floats </a:t>
            </a:r>
          </a:p>
          <a:p>
            <a:r>
              <a:rPr lang="en-IN" altLang="en-US" sz="1600" dirty="0"/>
              <a:t>Many other variations – see OpenGL documentation</a:t>
            </a:r>
          </a:p>
        </p:txBody>
      </p:sp>
      <p:sp>
        <p:nvSpPr>
          <p:cNvPr id="139267" name="Text Box 3"/>
          <p:cNvSpPr txBox="1">
            <a:spLocks noChangeArrowheads="1"/>
          </p:cNvSpPr>
          <p:nvPr/>
        </p:nvSpPr>
        <p:spPr bwMode="auto">
          <a:xfrm>
            <a:off x="338138" y="1212850"/>
            <a:ext cx="9504362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b="1" dirty="0">
                <a:latin typeface="Consolas" panose="020B0609020204030204" pitchFamily="49" charset="0"/>
              </a:rPr>
              <a:t>drawScene</a:t>
            </a:r>
            <a:r>
              <a:rPr lang="en-IN" altLang="en-US" sz="13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	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lighting = 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"lighting"</a:t>
            </a:r>
            <a:r>
              <a:rPr lang="en-IN" altLang="en-US" sz="1300" dirty="0">
                <a:latin typeface="Consolas" panose="020B0609020204030204" pitchFamily="49" charset="0"/>
              </a:rPr>
              <a:t>).checked;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	gl.uniform1i(shaderProgram.useLightingUniform, lighting);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gl.uniform3f(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shaderProgram.ambientColorUniform,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"ambientR"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"ambientG"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"ambientB"</a:t>
            </a:r>
            <a:r>
              <a:rPr lang="en-IN" altLang="en-US" sz="1300" dirty="0">
                <a:latin typeface="Consolas" panose="020B0609020204030204" pitchFamily="49" charset="0"/>
              </a:rPr>
              <a:t>).value)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lightingDirection = [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"lightDirectionX"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"lightDirectionY"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"lightDirectionZ"</a:t>
            </a:r>
            <a:r>
              <a:rPr lang="en-IN" altLang="en-US" sz="1300" dirty="0">
                <a:latin typeface="Consolas" panose="020B0609020204030204" pitchFamily="49" charset="0"/>
              </a:rPr>
              <a:t>).value)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];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adjustedLD = vec3.create();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vec3.normalize(lightingDirection, adjustedLD);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vec3.scale(adjustedLD, -1);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gl.uniform3fv(shaderProgram.lightingDirectionUniform, adjustedLD);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gl.uniform3f(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shaderProgram.directionalColorUniform,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"directionalR"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"directionalG"</a:t>
            </a:r>
            <a:r>
              <a:rPr lang="en-IN" altLang="en-US" sz="1300" dirty="0">
                <a:latin typeface="Consolas" panose="020B0609020204030204" pitchFamily="49" charset="0"/>
              </a:rPr>
              <a:t>).value),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  parseFloat(document.getElementById(</a:t>
            </a:r>
            <a:r>
              <a:rPr lang="en-IN" altLang="en-US" sz="1300" dirty="0">
                <a:solidFill>
                  <a:srgbClr val="2A00FF"/>
                </a:solidFill>
                <a:latin typeface="Consolas" panose="020B0609020204030204" pitchFamily="49" charset="0"/>
              </a:rPr>
              <a:t>"directionalB"</a:t>
            </a:r>
            <a:r>
              <a:rPr lang="en-IN" altLang="en-US" sz="1300" dirty="0">
                <a:latin typeface="Consolas" panose="020B0609020204030204" pitchFamily="49" charset="0"/>
              </a:rPr>
              <a:t>).value)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	);</a:t>
            </a:r>
          </a:p>
        </p:txBody>
      </p:sp>
    </p:spTree>
    <p:extLst>
      <p:ext uri="{BB962C8B-B14F-4D97-AF65-F5344CB8AC3E}">
        <p14:creationId xmlns:p14="http://schemas.microsoft.com/office/powerpoint/2010/main" val="20009300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481035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Draw Everything</a:t>
            </a:r>
          </a:p>
        </p:txBody>
      </p:sp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338138" y="1212850"/>
            <a:ext cx="9504362" cy="605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78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mat4.identity(mvMatrix);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mat4.translate(mvMatrix, [0, 0, -6]);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mat4.multiply(mvMatrix, moonRotationMatrix);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gl.activeTexture(gl.TEXTURE0);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gl.bindTexture(gl.TEXTURE_2D, moonTexture);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gl.uniform1i(shaderProgram.samplerUniform,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gl.bindBuffer(gl.ARRAY_BUFFER, moonVertexPositionBuffer);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		moonVertexPositionBuffer.itemSize, gl.FLOAT, </a:t>
            </a:r>
            <a:r>
              <a:rPr lang="en-IN" altLang="en-US" sz="15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5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gl.bindBuffer(gl.ARRAY_BUFFER, moonVertexTextureCoordBuffer);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gl.vertexAttribPointer(shaderProgram.textureCoordAttribute, 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		moonVertexTextureCoordBuffer.itemSize, gl.FLOAT, </a:t>
            </a:r>
            <a:r>
              <a:rPr lang="en-IN" altLang="en-US" sz="15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5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gl.bindBuffer(gl.ARRAY_BUFFER, moonVertexNormalBuffer);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gl.vertexAttribPointer(shaderProgram.vertexNormalAttribute, 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		moonVertexNormalBuffer.itemSize, gl.FLOAT, </a:t>
            </a:r>
            <a:r>
              <a:rPr lang="en-IN" altLang="en-US" sz="15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5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gl.bindBuffer(gl.ELEMENT_ARRAY_BUFFER, moonVertexIndexBuffer);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    gl.drawElements(gl.TRIANGLES, moonVertexIndexBuffer.numItems, gl.UNSIGNED_SHORT, 0);</a:t>
            </a:r>
          </a:p>
          <a:p>
            <a:pPr>
              <a:lnSpc>
                <a:spcPct val="98000"/>
              </a:lnSpc>
            </a:pPr>
            <a:r>
              <a:rPr lang="en-IN" altLang="en-US" sz="15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2229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8E82-1A07-4EA0-869C-929D98AA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Mipmapping</a:t>
            </a:r>
          </a:p>
        </p:txBody>
      </p:sp>
      <p:pic>
        <p:nvPicPr>
          <p:cNvPr id="1026" name="Picture 2" descr="https://rendermeapangolin.files.wordpress.com/2015/05/mipmap.jpg">
            <a:extLst>
              <a:ext uri="{FF2B5EF4-FFF2-40B4-BE49-F238E27FC236}">
                <a16:creationId xmlns:a16="http://schemas.microsoft.com/office/drawing/2014/main" id="{69344CF7-9B03-4283-A0F7-D082936A66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44" y="1773912"/>
            <a:ext cx="7726320" cy="348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7863F3-D5E8-4CC5-A2A0-D2359D57CD64}"/>
              </a:ext>
            </a:extLst>
          </p:cNvPr>
          <p:cNvSpPr txBox="1">
            <a:spLocks/>
          </p:cNvSpPr>
          <p:nvPr/>
        </p:nvSpPr>
        <p:spPr>
          <a:xfrm>
            <a:off x="503281" y="5349465"/>
            <a:ext cx="9254036" cy="20437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AU" sz="2800" b="1" dirty="0"/>
              <a:t>Use low-res version of texture when fragment coverage is low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AU" sz="2800" b="1" dirty="0"/>
              <a:t>Mip map resolution is the “level” in GL texture API (0 is full-res)</a:t>
            </a:r>
          </a:p>
        </p:txBody>
      </p:sp>
    </p:spTree>
    <p:extLst>
      <p:ext uri="{BB962C8B-B14F-4D97-AF65-F5344CB8AC3E}">
        <p14:creationId xmlns:p14="http://schemas.microsoft.com/office/powerpoint/2010/main" val="8715664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56839"/>
            <a:ext cx="7668671" cy="1011586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Per-Fragment Lighting</a:t>
            </a:r>
          </a:p>
        </p:txBody>
      </p:sp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693197" y="682148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examples/perfragment-lighting-json</a:t>
            </a: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567784" y="1401763"/>
            <a:ext cx="7478713" cy="83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/>
              <a:t>(Specular Lighting, Per-Fragment Shading)</a:t>
            </a:r>
          </a:p>
        </p:txBody>
      </p:sp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472" y="2379663"/>
            <a:ext cx="459105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953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492186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The Vertex Shader</a:t>
            </a:r>
          </a:p>
        </p:txBody>
      </p:sp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352425" y="1497013"/>
            <a:ext cx="9525000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"per-fragment-lighting-vs"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"x-shader/x-vertex"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vec3 aVertexPosition;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vec3 aVertexNormal;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attribute vec2 aTextureCoord;</a:t>
            </a: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mat4 uMVMatrix;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mat4 uPMatrix;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mat3 uNMatrix;</a:t>
            </a: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vec3 vTransformedNormal;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vec4 vPosition;</a:t>
            </a: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vPosition = uMVMatrix * vec4(aVertexPosition, 1.0);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gl_Position = uPMatrix * vPosition;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vTextureCoord = aTextureCoord;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vTransformedNormal = uNMatrix * aVertexNormal;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263525" y="6132513"/>
            <a:ext cx="9647238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9031" rIns="90000" bIns="45000"/>
          <a:lstStyle>
            <a:lvl1pPr marL="2159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600" dirty="0">
                <a:latin typeface="Consolas" panose="020B0609020204030204" pitchFamily="49" charset="0"/>
              </a:rPr>
              <a:t>As usual, output the transformed vertex position and the vertex's texture coordinate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600" dirty="0">
                <a:latin typeface="Consolas" panose="020B0609020204030204" pitchFamily="49" charset="0"/>
              </a:rPr>
              <a:t>output the vertex's normal vector for use in the fragment shader</a:t>
            </a:r>
          </a:p>
        </p:txBody>
      </p:sp>
    </p:spTree>
    <p:extLst>
      <p:ext uri="{BB962C8B-B14F-4D97-AF65-F5344CB8AC3E}">
        <p14:creationId xmlns:p14="http://schemas.microsoft.com/office/powerpoint/2010/main" val="512690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079591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The Fragment Shader</a:t>
            </a:r>
          </a:p>
        </p:txBody>
      </p:sp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180975" y="1468438"/>
            <a:ext cx="9525000" cy="604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"per-fragment-lighting-fs"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"x-shader/x-fragment"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vec2 vTextureCoord;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vec3 vTransformedNormal;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varying vec4 vPosition;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float uMaterialShininess;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uAmbientColor;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uPointLightingLocation;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uPointLightingSpecularColor;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vec3 uPointLightingDiffuseColor;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uniform sampler2D uSampler;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vec3 lightDirection = normalize(uPointLightingLocation - vPosition.xyz);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vec3 normal = normalize(vTransformedNormal);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vec3 eyeDirection = normalize(-vPosition.xyz);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vec3 reflectionDirection = reflect(-lightDirection, normal);</a:t>
            </a:r>
          </a:p>
          <a:p>
            <a:pPr>
              <a:lnSpc>
                <a:spcPct val="98000"/>
              </a:lnSpc>
            </a:pPr>
            <a:endParaRPr lang="en-IN" altLang="en-US" sz="11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Float specularLightWeighting = pow(max(dot(reflectionDirection, eyeDirection), 0.0), 												uMaterialShininess);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float diffuseLightWeighting = max(dot(normal, lightDirection), 0.0);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vec3 lightWeighting = uAmbientColor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	+ uPointLightingSpecularColor * specularLightWeighting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	+ uPointLightingDiffuseColor * diffuseLightWeighting;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vec4 fragmentColor = texture2D(uSampler, vec2(vTextureCoord.s, vTextureCoord.t));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gl_FragColor = vec4(fragmentColor.rgb * lightWeighting, fragmentColor.a);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50" y="1887538"/>
            <a:ext cx="2503488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718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313767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Loading a JSON Model</a:t>
            </a:r>
          </a:p>
        </p:txBody>
      </p:sp>
      <p:sp>
        <p:nvSpPr>
          <p:cNvPr id="144386" name="Text Box 2"/>
          <p:cNvSpPr txBox="1">
            <a:spLocks noChangeArrowheads="1"/>
          </p:cNvSpPr>
          <p:nvPr/>
        </p:nvSpPr>
        <p:spPr bwMode="auto">
          <a:xfrm>
            <a:off x="227013" y="6951663"/>
            <a:ext cx="9785350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780" rIns="90000" bIns="45000"/>
          <a:lstStyle>
            <a:lvl1pPr marL="2159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500" dirty="0">
                <a:latin typeface="Consolas" panose="020B0609020204030204" pitchFamily="49" charset="0"/>
              </a:rPr>
              <a:t>JSON (JavaScript Object Notation) - lightweight data-interchange format</a:t>
            </a:r>
          </a:p>
          <a:p>
            <a:pPr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IN" altLang="en-US" sz="1500" dirty="0">
                <a:latin typeface="Consolas" panose="020B0609020204030204" pitchFamily="49" charset="0"/>
              </a:rPr>
              <a:t>Various utilities available to load/export/convert JSON and other data formats</a:t>
            </a: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180975" y="1136650"/>
            <a:ext cx="89027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77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100" dirty="0">
                <a:latin typeface="Consolas" panose="020B0609020204030204" pitchFamily="49" charset="0"/>
              </a:rPr>
              <a:t> </a:t>
            </a:r>
            <a:r>
              <a:rPr lang="en-IN" altLang="en-US" sz="1100" b="1" dirty="0">
                <a:latin typeface="Consolas" panose="020B0609020204030204" pitchFamily="49" charset="0"/>
              </a:rPr>
              <a:t>handleLoadedTeapot</a:t>
            </a:r>
            <a:r>
              <a:rPr lang="en-IN" altLang="en-US" sz="1100" dirty="0">
                <a:latin typeface="Consolas" panose="020B0609020204030204" pitchFamily="49" charset="0"/>
              </a:rPr>
              <a:t>(teapotData)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teapotVertexNormalBuffer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gl.bindBuffer(gl.ARRAY_BUFFER, teapotVertexNormalBuffer);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gl.bufferData(gl.ARRAY_BUFFER,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100" dirty="0">
                <a:latin typeface="Consolas" panose="020B0609020204030204" pitchFamily="49" charset="0"/>
              </a:rPr>
              <a:t> Float32Array(teapotData.vertexNormals),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teapotVertexNormalBuffer.itemSize = 3;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teapotVertexNormalBuffer.numItems = teapotData.vertexNormals.length / 3;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teapotVertexTextureCoordBuffer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gl.bindBuffer(gl.ARRAY_BUFFER, teapotVertexTextureCoordBuffer);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gl.bufferData(gl.ARRAY_BUFFER,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100" dirty="0">
                <a:latin typeface="Consolas" panose="020B0609020204030204" pitchFamily="49" charset="0"/>
              </a:rPr>
              <a:t> Float32Array(teapotData.vertexTextureCoords),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teapotVertexTextureCoordBuffer.itemSize = 2;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teapotVertexTextureCoordBuffer.numItems = teapotData.vertexTextureCoords.length / 2;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teapotVertexPositionBuffer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gl.bindBuffer(gl.ARRAY_BUFFER, teapotVertexPositionBuffer);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gl.bufferData(gl.ARRAY_BUFFER,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100" dirty="0">
                <a:latin typeface="Consolas" panose="020B0609020204030204" pitchFamily="49" charset="0"/>
              </a:rPr>
              <a:t> Float32Array(teapotData.vertexPositions),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teapotVertexPositionBuffer.itemSize = 3;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teapotVertexPositionBuffer.numItems = teapotData.vertexPositions.length / 3;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teapotVertexIndexBuffer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gl.bindBuffer(gl.ELEMENT_ARRAY_BUFFER, teapotVertexIndexBuffer);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gl.bufferData(gl.ELEMENT_ARRAY_BUFFER,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100" dirty="0">
                <a:latin typeface="Consolas" panose="020B0609020204030204" pitchFamily="49" charset="0"/>
              </a:rPr>
              <a:t> Uint16Array(teapotData.indices),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teapotVertexIndexBuffer.itemSize = 1;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teapotVertexIndexBuffer.numItems = teapotData.indices.length;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100" dirty="0">
                <a:latin typeface="Consolas" panose="020B0609020204030204" pitchFamily="49" charset="0"/>
              </a:rPr>
              <a:t> </a:t>
            </a:r>
            <a:r>
              <a:rPr lang="en-IN" altLang="en-US" sz="1100" b="1" dirty="0">
                <a:latin typeface="Consolas" panose="020B0609020204030204" pitchFamily="49" charset="0"/>
              </a:rPr>
              <a:t>loadTeapot</a:t>
            </a:r>
            <a:r>
              <a:rPr lang="en-IN" altLang="en-US" sz="11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100" dirty="0">
                <a:latin typeface="Consolas" panose="020B0609020204030204" pitchFamily="49" charset="0"/>
              </a:rPr>
              <a:t> request =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100" dirty="0">
                <a:latin typeface="Consolas" panose="020B0609020204030204" pitchFamily="49" charset="0"/>
              </a:rPr>
              <a:t> XMLHttpRequest();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request.open(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"GET"</a:t>
            </a:r>
            <a:r>
              <a:rPr lang="en-IN" altLang="en-US" sz="1100" dirty="0">
                <a:latin typeface="Consolas" panose="020B0609020204030204" pitchFamily="49" charset="0"/>
              </a:rPr>
              <a:t>, </a:t>
            </a:r>
            <a:r>
              <a:rPr lang="en-IN" altLang="en-US" sz="1100" dirty="0">
                <a:solidFill>
                  <a:srgbClr val="2A00FF"/>
                </a:solidFill>
                <a:latin typeface="Consolas" panose="020B0609020204030204" pitchFamily="49" charset="0"/>
              </a:rPr>
              <a:t>"Teapot.json"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request.onreadystatechange =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100" dirty="0">
                <a:latin typeface="Consolas" panose="020B0609020204030204" pitchFamily="49" charset="0"/>
              </a:rPr>
              <a:t> ()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IN" altLang="en-US" sz="1100" dirty="0">
                <a:latin typeface="Consolas" panose="020B0609020204030204" pitchFamily="49" charset="0"/>
              </a:rPr>
              <a:t> (request.readyState == 4)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    handleLoadedTeapot(JSON.parse(request.responseText));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request.send();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86748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10</a:t>
            </a:r>
          </a:p>
        </p:txBody>
      </p:sp>
    </p:spTree>
    <p:extLst>
      <p:ext uri="{BB962C8B-B14F-4D97-AF65-F5344CB8AC3E}">
        <p14:creationId xmlns:p14="http://schemas.microsoft.com/office/powerpoint/2010/main" val="2982565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1327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OpenGL Context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4989600"/>
          </a:xfrm>
        </p:spPr>
        <p:txBody>
          <a:bodyPr tIns="2808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Stores everything associated with the current OpenGL instance (state, framebuffer etc.)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Multiple contexts possible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Only one context </a:t>
            </a:r>
            <a:r>
              <a:rPr lang="en-US" i="1" dirty="0"/>
              <a:t>current</a:t>
            </a:r>
            <a:r>
              <a:rPr lang="en-US" dirty="0"/>
              <a:t> at a time in a thread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OpenGL commands affect the state of whichever context is current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dirty="0"/>
              <a:t>A single context cannot be current in multiple threads at the same time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51087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800" b="1" dirty="0"/>
              <a:t>Exercise – Replace the LUT with a Blue - Cyan - White spectrum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3" y="6764338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your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406708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4711274" y="3999266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C04E3-D02F-4575-9DF9-B55A0A502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809" y="1965724"/>
            <a:ext cx="2921619" cy="38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99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218956-B31A-4B4D-A3A2-ACF0A644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9" y="922834"/>
            <a:ext cx="5855428" cy="55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5456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47483" y="319823"/>
            <a:ext cx="633245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400" b="1" dirty="0"/>
              <a:t>Follow-up Exercise – Invert the LUT lookup to White =&gt; Cyan =&gt; Blue spectrum </a:t>
            </a:r>
            <a:br>
              <a:rPr lang="en-US" altLang="en-US" sz="2400" b="1" dirty="0"/>
            </a:br>
            <a:endParaRPr lang="en-US" altLang="en-US" sz="2400" b="1" dirty="0"/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06512" y="7066562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Send your edited HTML</a:t>
            </a:r>
            <a:r>
              <a:rPr lang="en-US" altLang="en-US" sz="2600" dirty="0">
                <a:latin typeface="NimbusRomNo9L-Regu" charset="0"/>
              </a:rPr>
              <a:t> to 3d@kbvis.com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03BDE-7F0D-4519-B089-4AF1BEC4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3" y="1965724"/>
            <a:ext cx="3262822" cy="371024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5FDB59-FE34-4888-8CED-87753301E36F}"/>
              </a:ext>
            </a:extLst>
          </p:cNvPr>
          <p:cNvSpPr/>
          <p:nvPr/>
        </p:nvSpPr>
        <p:spPr>
          <a:xfrm>
            <a:off x="4711274" y="3999266"/>
            <a:ext cx="479502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75FB9-56F3-45B8-B470-C7157F069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619" y="1965724"/>
            <a:ext cx="3183264" cy="3710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40F39-D506-4B7B-B89D-737AE8338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08" y="6354794"/>
            <a:ext cx="8252935" cy="702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9A1B6-F7D1-47DB-98D2-2D48A73E64B0}"/>
              </a:ext>
            </a:extLst>
          </p:cNvPr>
          <p:cNvSpPr/>
          <p:nvPr/>
        </p:nvSpPr>
        <p:spPr>
          <a:xfrm>
            <a:off x="1159727" y="5862150"/>
            <a:ext cx="5965902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2000"/>
              </a:lnSpc>
            </a:pPr>
            <a:r>
              <a:rPr lang="en-US" altLang="en-US" sz="2400" b="1" dirty="0">
                <a:latin typeface="NimbusRomNo9L-ReguItal" charset="0"/>
              </a:rPr>
              <a:t>Modify only this line in the shader:</a:t>
            </a:r>
          </a:p>
        </p:txBody>
      </p:sp>
    </p:spTree>
    <p:extLst>
      <p:ext uri="{BB962C8B-B14F-4D97-AF65-F5344CB8AC3E}">
        <p14:creationId xmlns:p14="http://schemas.microsoft.com/office/powerpoint/2010/main" val="2208425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13B022-BB75-4264-9F91-CCCB5A22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62560"/>
            <a:ext cx="9618041" cy="69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07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661678-79AB-45D6-81DE-A3FFC1B671B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16553" y="6668427"/>
            <a:ext cx="7091106" cy="546331"/>
          </a:xfrm>
        </p:spPr>
        <p:txBody>
          <a:bodyPr/>
          <a:lstStyle/>
          <a:p>
            <a:r>
              <a:rPr lang="en-AU" dirty="0"/>
              <a:t>Send edited HTML to 3d@kbvis.com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73F4AF-8AD0-42BF-A2C6-49BFE9D1B7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4000" y="301320"/>
            <a:ext cx="6220185" cy="1261800"/>
          </a:xfrm>
        </p:spPr>
        <p:txBody>
          <a:bodyPr/>
          <a:lstStyle/>
          <a:p>
            <a:r>
              <a:rPr lang="en-AU" sz="2800" b="1" dirty="0"/>
              <a:t>Exercise: Streaming Texture – Reverse Scroll Direction </a:t>
            </a:r>
            <a:br>
              <a:rPr lang="en-AU" sz="2800" b="1" dirty="0"/>
            </a:br>
            <a:r>
              <a:rPr lang="en-AU" sz="2800" b="1" dirty="0"/>
              <a:t>(Right to Left)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E4D5F0-8DF1-440B-AACA-697C49A1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37" y="2168019"/>
            <a:ext cx="79819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7824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DFFB77-ED0A-4495-B474-3BC1A6C9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8" y="131448"/>
            <a:ext cx="6518051" cy="38606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614A7F-5E67-4174-BAA1-134C1165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29" y="3992140"/>
            <a:ext cx="8169884" cy="35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64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8427402" cy="1609338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</a:t>
            </a:r>
            <a:br>
              <a:rPr lang="en-US" altLang="en-US" sz="3600" b="1" dirty="0"/>
            </a:br>
            <a:r>
              <a:rPr lang="en-US" altLang="en-US" sz="3600" b="1" dirty="0"/>
              <a:t>Dynamic Texture</a:t>
            </a:r>
          </a:p>
        </p:txBody>
      </p:sp>
      <p:sp>
        <p:nvSpPr>
          <p:cNvPr id="174082" name="Text Box 2"/>
          <p:cNvSpPr txBox="1">
            <a:spLocks noChangeArrowheads="1"/>
          </p:cNvSpPr>
          <p:nvPr/>
        </p:nvSpPr>
        <p:spPr bwMode="auto">
          <a:xfrm>
            <a:off x="2430463" y="6215063"/>
            <a:ext cx="52197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examples/dynamictexture</a:t>
            </a:r>
          </a:p>
        </p:txBody>
      </p:sp>
      <p:pic>
        <p:nvPicPr>
          <p:cNvPr id="174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2061232"/>
            <a:ext cx="442912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115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340281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FBOs</a:t>
            </a:r>
          </a:p>
        </p:txBody>
      </p:sp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503238" y="1768475"/>
            <a:ext cx="9070975" cy="498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b="1" dirty="0"/>
              <a:t>Framebuffer Objects – </a:t>
            </a:r>
            <a:r>
              <a:rPr lang="en-US" altLang="en-US" sz="3200" dirty="0"/>
              <a:t>used to render to off-screen targets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Can be used for post-processing effects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Render to texture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Attach images of type color, depth, stencil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b="1" dirty="0"/>
              <a:t>gl.createFramebuffer</a:t>
            </a:r>
            <a:r>
              <a:rPr lang="en-US" altLang="en-US" sz="3200" dirty="0"/>
              <a:t>()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b="1" dirty="0"/>
              <a:t>gl.bindFramebuffer</a:t>
            </a:r>
            <a:r>
              <a:rPr lang="en-US" altLang="en-US" sz="3200" dirty="0"/>
              <a:t>()</a:t>
            </a:r>
          </a:p>
          <a:p>
            <a:pPr>
              <a:spcAft>
                <a:spcPts val="1425"/>
              </a:spcAft>
              <a:buClrTx/>
              <a:buSzPct val="45000"/>
              <a:buFontTx/>
              <a:buNone/>
            </a:pP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50417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11BE77-BA16-4891-9B7B-2737A2F001D6}"/>
              </a:ext>
            </a:extLst>
          </p:cNvPr>
          <p:cNvSpPr/>
          <p:nvPr/>
        </p:nvSpPr>
        <p:spPr>
          <a:xfrm>
            <a:off x="3702921" y="1561072"/>
            <a:ext cx="2340323" cy="139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EACB1-03FE-4129-A3D5-85672C0F66A5}"/>
              </a:ext>
            </a:extLst>
          </p:cNvPr>
          <p:cNvSpPr/>
          <p:nvPr/>
        </p:nvSpPr>
        <p:spPr>
          <a:xfrm>
            <a:off x="503238" y="1984916"/>
            <a:ext cx="2340323" cy="1393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1D8C0-0DA2-4CC9-AF0B-71B749A7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7837874" cy="1258888"/>
          </a:xfrm>
        </p:spPr>
        <p:txBody>
          <a:bodyPr/>
          <a:lstStyle/>
          <a:p>
            <a:r>
              <a:rPr lang="en-AU" sz="3600" b="1" dirty="0"/>
              <a:t>Dynamic Texture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F4C36-BD10-4C1A-8547-42F6FBA9AE2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35813" y="1984916"/>
            <a:ext cx="2207748" cy="1694986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n-AU" sz="2400" b="1" dirty="0"/>
              <a:t>Draw Box and</a:t>
            </a:r>
          </a:p>
          <a:p>
            <a:pPr algn="ctr">
              <a:spcAft>
                <a:spcPts val="600"/>
              </a:spcAft>
            </a:pPr>
            <a:r>
              <a:rPr lang="en-AU" sz="2400" b="1" dirty="0"/>
              <a:t>Sphere </a:t>
            </a:r>
          </a:p>
          <a:p>
            <a:pPr algn="ctr">
              <a:spcAft>
                <a:spcPts val="600"/>
              </a:spcAft>
            </a:pPr>
            <a:r>
              <a:rPr lang="en-AU" sz="2400" b="1" dirty="0"/>
              <a:t>(to texture)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536710C-9F4A-4803-9934-ED477384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343" y="4698723"/>
            <a:ext cx="2747203" cy="226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B07F4-7D2B-4BF8-BC2A-3ABC6D31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12" y="3836349"/>
            <a:ext cx="1962150" cy="118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ECAFF-BFBD-4512-89E3-864EE568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654" y="3465691"/>
            <a:ext cx="1906858" cy="13211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4FEAE9-3F4C-49CB-8EA8-2D3265A14E66}"/>
              </a:ext>
            </a:extLst>
          </p:cNvPr>
          <p:cNvSpPr txBox="1"/>
          <p:nvPr/>
        </p:nvSpPr>
        <p:spPr>
          <a:xfrm>
            <a:off x="3819292" y="1508073"/>
            <a:ext cx="2107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Draw Laptop </a:t>
            </a:r>
          </a:p>
          <a:p>
            <a:pPr algn="ctr"/>
            <a:r>
              <a:rPr lang="en-AU" sz="2800" b="1" dirty="0"/>
              <a:t>body</a:t>
            </a:r>
          </a:p>
          <a:p>
            <a:pPr algn="ctr"/>
            <a:r>
              <a:rPr lang="en-AU" sz="2800" b="1" dirty="0"/>
              <a:t>(to screen)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5E5CFC-A860-43AC-BB8B-F1471A579F6D}"/>
              </a:ext>
            </a:extLst>
          </p:cNvPr>
          <p:cNvSpPr/>
          <p:nvPr/>
        </p:nvSpPr>
        <p:spPr>
          <a:xfrm>
            <a:off x="3919654" y="5203901"/>
            <a:ext cx="2340323" cy="1338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CB4B2F-AAE3-4C2F-8AAF-93C7D5BD2811}"/>
              </a:ext>
            </a:extLst>
          </p:cNvPr>
          <p:cNvSpPr txBox="1"/>
          <p:nvPr/>
        </p:nvSpPr>
        <p:spPr>
          <a:xfrm>
            <a:off x="4036025" y="5203902"/>
            <a:ext cx="2107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Draw Laptop Screen</a:t>
            </a:r>
          </a:p>
          <a:p>
            <a:pPr algn="ctr"/>
            <a:r>
              <a:rPr lang="en-AU" sz="2800" b="1" dirty="0"/>
              <a:t>(to screen)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CA5E2A7-7E49-4855-AA6C-AF6D8620914B}"/>
              </a:ext>
            </a:extLst>
          </p:cNvPr>
          <p:cNvCxnSpPr>
            <a:cxnSpLocks/>
            <a:stCxn id="7" idx="2"/>
            <a:endCxn id="13" idx="1"/>
          </p:cNvCxnSpPr>
          <p:nvPr/>
        </p:nvCxnSpPr>
        <p:spPr>
          <a:xfrm rot="16200000" flipH="1">
            <a:off x="2401874" y="4355261"/>
            <a:ext cx="855593" cy="21799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88796C0-7B2F-44CC-97D3-56CBE11DAA3B}"/>
              </a:ext>
            </a:extLst>
          </p:cNvPr>
          <p:cNvSpPr/>
          <p:nvPr/>
        </p:nvSpPr>
        <p:spPr>
          <a:xfrm>
            <a:off x="6376348" y="5660841"/>
            <a:ext cx="649056" cy="338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76486792-7D01-4F5E-860F-17F857E12EA7}"/>
              </a:ext>
            </a:extLst>
          </p:cNvPr>
          <p:cNvSpPr/>
          <p:nvPr/>
        </p:nvSpPr>
        <p:spPr>
          <a:xfrm>
            <a:off x="1651192" y="3430650"/>
            <a:ext cx="244611" cy="31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1CA9E34-112D-49F3-9FB4-70EAF2E446E5}"/>
              </a:ext>
            </a:extLst>
          </p:cNvPr>
          <p:cNvSpPr/>
          <p:nvPr/>
        </p:nvSpPr>
        <p:spPr>
          <a:xfrm>
            <a:off x="4828476" y="3082293"/>
            <a:ext cx="244611" cy="312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7EDBECB-523C-49C8-9735-5D6A357CE451}"/>
              </a:ext>
            </a:extLst>
          </p:cNvPr>
          <p:cNvSpPr/>
          <p:nvPr/>
        </p:nvSpPr>
        <p:spPr>
          <a:xfrm rot="17737895">
            <a:off x="6320584" y="4476060"/>
            <a:ext cx="357501" cy="725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18E28E-F72A-4D85-857A-7DDE905896FC}"/>
              </a:ext>
            </a:extLst>
          </p:cNvPr>
          <p:cNvSpPr txBox="1"/>
          <p:nvPr/>
        </p:nvSpPr>
        <p:spPr>
          <a:xfrm>
            <a:off x="1739687" y="5999356"/>
            <a:ext cx="198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glBindTexture()</a:t>
            </a:r>
          </a:p>
        </p:txBody>
      </p:sp>
    </p:spTree>
    <p:extLst>
      <p:ext uri="{BB962C8B-B14F-4D97-AF65-F5344CB8AC3E}">
        <p14:creationId xmlns:p14="http://schemas.microsoft.com/office/powerpoint/2010/main" val="2819889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70975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FBO Creation</a:t>
            </a:r>
          </a:p>
        </p:txBody>
      </p:sp>
      <p:sp>
        <p:nvSpPr>
          <p:cNvPr id="175106" name="Text Box 2"/>
          <p:cNvSpPr txBox="1">
            <a:spLocks noChangeArrowheads="1"/>
          </p:cNvSpPr>
          <p:nvPr/>
        </p:nvSpPr>
        <p:spPr bwMode="auto">
          <a:xfrm>
            <a:off x="461963" y="5646738"/>
            <a:ext cx="9070975" cy="182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9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Create a Framebuffer object</a:t>
            </a:r>
          </a:p>
          <a:p>
            <a:pPr>
              <a:spcAft>
                <a:spcPts val="9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Bind it, so we render to it instead of the default on-screen framebuffer</a:t>
            </a:r>
          </a:p>
          <a:p>
            <a:pPr>
              <a:spcAft>
                <a:spcPts val="9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Allocate a 2D texture that will receive the rendered output</a:t>
            </a:r>
          </a:p>
          <a:p>
            <a:pPr>
              <a:spcAft>
                <a:spcPts val="9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Create a renderbuffer with storage for a 16-bit depth buffer</a:t>
            </a:r>
          </a:p>
          <a:p>
            <a:pPr>
              <a:spcAft>
                <a:spcPts val="938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Attach the texture and depth buffer to the off-screen framebuffer</a:t>
            </a:r>
          </a:p>
        </p:txBody>
      </p:sp>
      <p:sp>
        <p:nvSpPr>
          <p:cNvPr id="175107" name="Text Box 3"/>
          <p:cNvSpPr txBox="1">
            <a:spLocks noChangeArrowheads="1"/>
          </p:cNvSpPr>
          <p:nvPr/>
        </p:nvSpPr>
        <p:spPr bwMode="auto">
          <a:xfrm>
            <a:off x="411163" y="1244600"/>
            <a:ext cx="9294812" cy="428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77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100" dirty="0">
                <a:latin typeface="Consolas" panose="020B0609020204030204" pitchFamily="49" charset="0"/>
              </a:rPr>
              <a:t> </a:t>
            </a:r>
            <a:r>
              <a:rPr lang="en-IN" altLang="en-US" sz="1100" b="1" dirty="0">
                <a:latin typeface="Consolas" panose="020B0609020204030204" pitchFamily="49" charset="0"/>
              </a:rPr>
              <a:t>initTextureFramebuffer</a:t>
            </a:r>
            <a:r>
              <a:rPr lang="en-IN" altLang="en-US" sz="11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rttFramebuffer = gl.createFramebuffer();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gl.bindFramebuffer(gl.FRAMEBUFFER, rttFramebuffer);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rttFramebuffer.width = 512;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rttFramebuffer.height = 512;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rttTexture = gl.createTexture();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gl.bindTexture(gl.TEXTURE_2D, rttTexture);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gl.texParameteri(gl.TEXTURE_2D, gl.TEXTURE_MAG_FILTER, gl.LINEAR);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gl.texParameteri(gl.TEXTURE_2D, gl.TEXTURE_MIN_FILTER, gl.LINEAR_MIPMAP_NEAREST);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gl.generateMipmap(gl.TEXTURE_2D);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gl.texImage2D(gl.TEXTURE_2D, 0, gl.RGBA, rttFramebuffer.width, rttFramebuffer.height, 0, gl.RGBA, 					gl.UNSIGNED_BYTE,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100" dirty="0">
                <a:latin typeface="Consolas" panose="020B0609020204030204" pitchFamily="49" charset="0"/>
              </a:rPr>
              <a:t> renderbuffer = gl.createRenderbuffer();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gl.bindRenderbuffer(gl.RENDERBUFFER, renderbuffer);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gl.renderbufferStorage(gl.RENDERBUFFER, gl.DEPTH_COMPONENT16, rttFramebuffer.width, rttFramebuffer.height);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gl.framebufferTexture2D(gl.FRAMEBUFFER, gl.COLOR_ATTACHMENT0, gl.TEXTURE_2D, rttTexture, 0);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gl.framebufferRenderbuffer(gl.FRAMEBUFFER, gl.DEPTH_ATTACHMENT, gl.RENDERBUFFER, renderbuffer);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gl.bindTexture(gl.TEXTURE_2D,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gl.bindRenderbuffer(gl.RENDERBUFFER,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    gl.bindFramebuffer(gl.FRAMEBUFFER, </a:t>
            </a:r>
            <a:r>
              <a:rPr lang="en-IN" alt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1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1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6828507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6903360" cy="1262160"/>
          </a:xfrm>
        </p:spPr>
        <p:txBody>
          <a:bodyPr tIns="280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dirty="0"/>
              <a:t>Creating an OpenGL Context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60359" y="1619280"/>
            <a:ext cx="7740720" cy="1711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08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1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GLUT: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5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glutInit();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	glutInitDisplayMode (GLUT_SINGLE | GLUT_RGB);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	glutInitWindowSize (250, 250);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	glutInitWindowPosition (100, 100);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	glutCreateWindow ("Hello World");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39640" y="3600360"/>
            <a:ext cx="9360000" cy="37051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08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800" b="1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WGL</a:t>
            </a: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: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de-DE" sz="12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PIXELFORMATDESCRIPTOR oPixelFormatDescriptor = {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sizeof(PIXELFORMATDESCRIPTOR), 1,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PFD_DRAW_TO_WINDOW | PFD_DOUBLEBUFFER | PFD_SUPPORT_OPENGL, 	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PFD_TYPE_RGBA, 32, 0, 0, 0, 0, 0, 0, 0, 0, 0, 0, 0, 0, 0, 24, 0, 0,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PFD_MAIN_PLANE, 0,0, 0, 0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};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de-DE" sz="16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int nPixelFormat = ChoosePixelFormat(hDC, &amp;oPixelFormatDescriptor);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DescribePixelFormat(hDC, nPixelFormat, sizeof(PIXELFORMATDESCRIPTOR), 	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						&amp;oPixelFormatDescriptor);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SetPixelFormat(hDC, nPixelFormat, &amp;oPixelFormatDescriptor);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endParaRPr lang="de-DE" sz="16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HGLRC hContext = wglCreateContext(hDC);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de-DE" sz="16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wglMakeCurrent(hDC, hContext);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1"/>
            <a:ext cx="8041322" cy="87757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Render to Texture</a:t>
            </a:r>
          </a:p>
        </p:txBody>
      </p:sp>
      <p:sp>
        <p:nvSpPr>
          <p:cNvPr id="176130" name="Text Box 2"/>
          <p:cNvSpPr txBox="1">
            <a:spLocks noChangeArrowheads="1"/>
          </p:cNvSpPr>
          <p:nvPr/>
        </p:nvSpPr>
        <p:spPr bwMode="auto">
          <a:xfrm>
            <a:off x="0" y="937896"/>
            <a:ext cx="10617199" cy="6621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300" dirty="0">
                <a:latin typeface="Consolas" panose="020B0609020204030204" pitchFamily="49" charset="0"/>
              </a:rPr>
              <a:t> </a:t>
            </a:r>
            <a:r>
              <a:rPr lang="en-IN" altLang="en-US" sz="1500" b="1" dirty="0">
                <a:latin typeface="Consolas" panose="020B0609020204030204" pitchFamily="49" charset="0"/>
              </a:rPr>
              <a:t>drawScene</a:t>
            </a:r>
            <a:r>
              <a:rPr lang="en-IN" altLang="en-US" sz="13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   </a:t>
            </a:r>
            <a:r>
              <a:rPr lang="en-IN" altLang="en-US" sz="1300" dirty="0">
                <a:solidFill>
                  <a:srgbClr val="009933"/>
                </a:solidFill>
                <a:latin typeface="Consolas" panose="020B0609020204030204" pitchFamily="49" charset="0"/>
              </a:rPr>
              <a:t>// render the moon-crate scene to texture (off screen FBO)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gl.bindFramebuffer(gl.FRAMEBUFFER, rttFramebuffer);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drawSceneOnLaptopScreen();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gl.bindFramebuffer(gl.FRAMEBUFFER,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IN" altLang="en-US" sz="13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   </a:t>
            </a:r>
            <a:r>
              <a:rPr lang="en-IN" altLang="en-US" sz="1300" dirty="0">
                <a:solidFill>
                  <a:srgbClr val="009933"/>
                </a:solidFill>
                <a:latin typeface="Consolas" panose="020B0609020204030204" pitchFamily="49" charset="0"/>
              </a:rPr>
              <a:t>// draw the laptop object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gl.bindBuffer(gl.ELEMENT_ARRAY_BUFFER, laptopVertexIndexBuffer);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gl.drawElements(gl.TRIANGLES, laptopVertexIndexBuffer.numItems, gl.UNSIGNED_SHORT, 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	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	   </a:t>
            </a:r>
            <a:r>
              <a:rPr lang="en-IN" altLang="en-US" sz="1300" dirty="0">
                <a:solidFill>
                  <a:srgbClr val="009933"/>
                </a:solidFill>
                <a:latin typeface="Consolas" panose="020B0609020204030204" pitchFamily="49" charset="0"/>
              </a:rPr>
              <a:t>// draw the laptop screen, texture with the FBO content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gl.bindBuffer(gl.ARRAY_BUFFER, laptopScreenVertexPositionBuffer);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gl.vertexAttribPointer(shaderProgram.vertexPositionAttribute, 											laptopScreenVertexPositionBuffer.itemSize, gl.FLOAT,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3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gl.bindBuffer(gl.ARRAY_BUFFER, laptopScreenVertexNormalBuffer);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gl.vertexAttribPointer(shaderProgram.vertexNormalAttribute, 											laptopScreenVertexNormalBuffer.itemSize, gl.FLOAT,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3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gl.bindBuffer(gl.ARRAY_BUFFER, laptopScreenVertexTextureCoordBuffer);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gl.vertexAttribPointer(shaderProgram.textureCoordAttribute, 											laptopScreenVertexTextureCoordBuffer.itemSize, gl.FLOAT,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3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gl.activeTexture(gl.TEXTURE0);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gl.bindTexture(gl.TEXTURE_2D, rttTexture);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gl.uniform1i(shaderProgram.samplerUniform, 0);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gl.drawArrays(gl.TRIANGLE_STRIP, 0, laptopScreenVertexPositionBuffer.numItems);</a:t>
            </a:r>
          </a:p>
          <a:p>
            <a:pPr>
              <a:lnSpc>
                <a:spcPct val="98000"/>
              </a:lnSpc>
            </a:pPr>
            <a:endParaRPr lang="en-IN" altLang="en-US" sz="10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mvPopMatrix();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998527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11</a:t>
            </a:r>
          </a:p>
        </p:txBody>
      </p:sp>
    </p:spTree>
    <p:extLst>
      <p:ext uri="{BB962C8B-B14F-4D97-AF65-F5344CB8AC3E}">
        <p14:creationId xmlns:p14="http://schemas.microsoft.com/office/powerpoint/2010/main" val="3896106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692368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Transparency &amp; Blending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468360" y="1670040"/>
            <a:ext cx="9070920" cy="4989600"/>
          </a:xfrm>
        </p:spPr>
        <p:txBody>
          <a:bodyPr tIns="212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cs typeface="Times New Roman" pitchFamily="18"/>
              </a:rPr>
              <a:t>Blending</a:t>
            </a:r>
            <a:r>
              <a:rPr lang="en-US" sz="2400" dirty="0">
                <a:cs typeface="Times New Roman" pitchFamily="18"/>
              </a:rPr>
              <a:t> colors to make objects appear translucent</a:t>
            </a:r>
          </a:p>
          <a:p>
            <a:pPr marL="107640" indent="0">
              <a:spcAft>
                <a:spcPts val="1426"/>
              </a:spcAft>
              <a:buClr>
                <a:srgbClr val="000000"/>
              </a:buClr>
              <a:buSzPct val="45000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latin typeface="Courier New" pitchFamily="49"/>
                <a:cs typeface="Times New Roman" pitchFamily="18"/>
              </a:rPr>
              <a:t>glEnable</a:t>
            </a:r>
            <a:r>
              <a:rPr lang="en-US" sz="2400" dirty="0">
                <a:latin typeface="Courier New" pitchFamily="49"/>
                <a:cs typeface="Times New Roman" pitchFamily="18"/>
              </a:rPr>
              <a:t>(GL_BLEND)</a:t>
            </a:r>
            <a:endParaRPr lang="en-US" sz="2400" dirty="0">
              <a:cs typeface="Times New Roman" pitchFamily="18"/>
            </a:endParaRP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cs typeface="Times New Roman" pitchFamily="18"/>
              </a:rPr>
              <a:t>Blending function</a:t>
            </a:r>
            <a:r>
              <a:rPr lang="en-US" sz="2400" dirty="0">
                <a:cs typeface="Times New Roman" pitchFamily="18"/>
              </a:rPr>
              <a:t> specifies how color values from a</a:t>
            </a:r>
          </a:p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dirty="0">
                <a:cs typeface="Times New Roman" pitchFamily="18"/>
              </a:rPr>
              <a:t>source and a destination are combined:</a:t>
            </a:r>
          </a:p>
          <a:p>
            <a:pPr marL="431640" lvl="0" indent="-324000">
              <a:lnSpc>
                <a:spcPct val="89000"/>
              </a:lnSpc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latin typeface="Courier New" pitchFamily="49"/>
                <a:cs typeface="Times New Roman" pitchFamily="18"/>
              </a:rPr>
              <a:t>glBlendFunc</a:t>
            </a:r>
            <a:r>
              <a:rPr lang="en-US" sz="2400" dirty="0">
                <a:latin typeface="Courier New" pitchFamily="49"/>
                <a:cs typeface="Times New Roman" pitchFamily="18"/>
              </a:rPr>
              <a:t>(GLenum sfactor, GLenum dfactor)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dirty="0">
                <a:cs typeface="Times New Roman" pitchFamily="18"/>
              </a:rPr>
              <a:t>color values of incoming fragment (</a:t>
            </a:r>
            <a:r>
              <a:rPr lang="en-US" sz="2400" i="1" dirty="0">
                <a:cs typeface="Times New Roman" pitchFamily="18"/>
              </a:rPr>
              <a:t>source</a:t>
            </a:r>
            <a:r>
              <a:rPr lang="en-US" sz="2400" dirty="0">
                <a:cs typeface="Times New Roman" pitchFamily="18"/>
              </a:rPr>
              <a:t>) are combined with the color values of the corresponding currently stored pixel (</a:t>
            </a:r>
            <a:r>
              <a:rPr lang="en-US" sz="2400" i="1" dirty="0">
                <a:cs typeface="Times New Roman" pitchFamily="18"/>
              </a:rPr>
              <a:t>destination</a:t>
            </a:r>
            <a:r>
              <a:rPr lang="en-US" sz="2400" dirty="0">
                <a:cs typeface="Times New Roman" pitchFamily="18"/>
              </a:rPr>
              <a:t>):</a:t>
            </a:r>
          </a:p>
          <a:p>
            <a:pPr marL="431640" lvl="0" indent="-324000">
              <a:lnSpc>
                <a:spcPct val="89000"/>
              </a:lnSpc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400" b="1" dirty="0">
                <a:latin typeface="Courier New" pitchFamily="49"/>
                <a:cs typeface="Times New Roman" pitchFamily="18"/>
              </a:rPr>
              <a:t>C</a:t>
            </a:r>
            <a:r>
              <a:rPr lang="en-US" sz="1800" dirty="0">
                <a:latin typeface="Courier New" pitchFamily="49"/>
                <a:cs typeface="Times New Roman" pitchFamily="18"/>
              </a:rPr>
              <a:t>dest</a:t>
            </a:r>
            <a:r>
              <a:rPr lang="en-US" sz="2200" dirty="0">
                <a:latin typeface="Courier New" pitchFamily="49"/>
                <a:cs typeface="Times New Roman" pitchFamily="18"/>
              </a:rPr>
              <a:t> =	</a:t>
            </a:r>
            <a:r>
              <a:rPr lang="en-US" sz="2200" b="1" dirty="0">
                <a:latin typeface="Courier New" pitchFamily="49"/>
                <a:cs typeface="Times New Roman" pitchFamily="18"/>
              </a:rPr>
              <a:t>C</a:t>
            </a:r>
            <a:r>
              <a:rPr lang="en-US" sz="1800" dirty="0">
                <a:latin typeface="Courier New" pitchFamily="49"/>
                <a:cs typeface="Times New Roman" pitchFamily="18"/>
              </a:rPr>
              <a:t>source</a:t>
            </a:r>
            <a:r>
              <a:rPr lang="en-US" sz="2200" dirty="0">
                <a:latin typeface="Courier New" pitchFamily="49"/>
                <a:cs typeface="Times New Roman" pitchFamily="18"/>
              </a:rPr>
              <a:t> * sfactor +	</a:t>
            </a:r>
            <a:r>
              <a:rPr lang="en-US" sz="2200" b="1" dirty="0">
                <a:latin typeface="Courier New" pitchFamily="49"/>
                <a:cs typeface="Times New Roman" pitchFamily="18"/>
              </a:rPr>
              <a:t>C</a:t>
            </a:r>
            <a:r>
              <a:rPr lang="en-US" sz="1800" dirty="0">
                <a:latin typeface="Courier New" pitchFamily="49"/>
                <a:cs typeface="Times New Roman" pitchFamily="18"/>
              </a:rPr>
              <a:t>dest</a:t>
            </a:r>
            <a:r>
              <a:rPr lang="en-US" sz="2200" dirty="0">
                <a:latin typeface="Courier New" pitchFamily="49"/>
                <a:cs typeface="Times New Roman" pitchFamily="18"/>
              </a:rPr>
              <a:t> * dfactor</a:t>
            </a:r>
          </a:p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endParaRPr lang="en-US" sz="2600" dirty="0">
              <a:cs typeface="Times New Roman" pitchFamily="1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9639" y="5332320"/>
            <a:ext cx="7819919" cy="204804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004740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Blend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0000" y="1440000"/>
            <a:ext cx="7042319" cy="56055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019655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93621" y="1740455"/>
            <a:ext cx="3470399" cy="43196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8302" y="1740455"/>
            <a:ext cx="4319640" cy="43196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831381" y="5952095"/>
            <a:ext cx="4390920" cy="1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IN" sz="2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glBlendEquation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(</a:t>
            </a:r>
            <a:r>
              <a:rPr lang="en-US" sz="20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GL_MAX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)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860142" y="6220294"/>
            <a:ext cx="5040360" cy="1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US" sz="24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glBlendFunc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(</a:t>
            </a:r>
            <a:b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</a:br>
            <a:r>
              <a:rPr lang="en-US" sz="20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Times New Roman" pitchFamily="18"/>
              </a:rPr>
              <a:t>GL_SRC_ALPHA, GL_ONE_MINUS_SRC_ALPHA</a:t>
            </a:r>
            <a:r>
              <a:rPr lang="en-US" sz="24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C9D76C2-0106-46B0-8299-35F5B4625569}"/>
              </a:ext>
            </a:extLst>
          </p:cNvPr>
          <p:cNvSpPr txBox="1">
            <a:spLocks/>
          </p:cNvSpPr>
          <p:nvPr/>
        </p:nvSpPr>
        <p:spPr>
          <a:xfrm>
            <a:off x="503280" y="677015"/>
            <a:ext cx="9070920" cy="886824"/>
          </a:xfrm>
          <a:prstGeom prst="rect">
            <a:avLst/>
          </a:prstGeom>
        </p:spPr>
        <p:txBody>
          <a:bodyPr tIns="31680"/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Blend Function</a:t>
            </a:r>
          </a:p>
        </p:txBody>
      </p:sp>
    </p:spTree>
    <p:extLst>
      <p:ext uri="{BB962C8B-B14F-4D97-AF65-F5344CB8AC3E}">
        <p14:creationId xmlns:p14="http://schemas.microsoft.com/office/powerpoint/2010/main" val="404480015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79" y="301680"/>
            <a:ext cx="8138915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Blend Operations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468360" y="1670040"/>
            <a:ext cx="9070920" cy="4989600"/>
          </a:xfrm>
        </p:spPr>
        <p:txBody>
          <a:bodyPr tIns="21240"/>
          <a:lstStyle/>
          <a:p>
            <a:pPr marL="565200" lvl="0" indent="-457200">
              <a:spcAft>
                <a:spcPts val="1426"/>
              </a:spcAft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19" algn="l"/>
                <a:tab pos="2171880" algn="l"/>
                <a:tab pos="2895480" algn="l"/>
                <a:tab pos="3619440" algn="l"/>
                <a:tab pos="4343400" algn="l"/>
                <a:tab pos="5067360" algn="l"/>
                <a:tab pos="5791320" algn="l"/>
                <a:tab pos="6515279" algn="l"/>
                <a:tab pos="7238880" algn="l"/>
                <a:tab pos="7962840" algn="l"/>
                <a:tab pos="8686800" algn="l"/>
              </a:tabLst>
            </a:pPr>
            <a:r>
              <a:rPr lang="en-US" sz="2000" b="1" dirty="0">
                <a:latin typeface="Courier New" pitchFamily="49"/>
              </a:rPr>
              <a:t>glBlendFunc</a:t>
            </a:r>
            <a:r>
              <a:rPr lang="en-US" sz="2000" dirty="0">
                <a:latin typeface="Courier New" pitchFamily="49"/>
              </a:rPr>
              <a:t>(</a:t>
            </a:r>
            <a:r>
              <a:rPr lang="en-US" sz="2000" dirty="0">
                <a:latin typeface="Courier New" pitchFamily="49"/>
                <a:cs typeface="Times New Roman" pitchFamily="18"/>
              </a:rPr>
              <a:t>GL_SRC_ALPHA, GL_ONE_MINUS_SRC_ALPHA</a:t>
            </a:r>
            <a:r>
              <a:rPr lang="en-US" sz="2000" dirty="0">
                <a:latin typeface="Courier New" pitchFamily="49"/>
              </a:rPr>
              <a:t>)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known as the “over” operator, used to blend or </a:t>
            </a:r>
            <a:r>
              <a:rPr lang="en-US" sz="1800" i="1" dirty="0">
                <a:latin typeface="Courier New" pitchFamily="49"/>
              </a:rPr>
              <a:t>composite </a:t>
            </a:r>
            <a:r>
              <a:rPr lang="en-US" sz="1800" dirty="0">
                <a:latin typeface="Courier New" pitchFamily="49"/>
              </a:rPr>
              <a:t>a fragment over the one behind it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Dependent on rendering order – objects must be rendered in back-to-front order (w.r.t. eye)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Commonly used in rendering translucent or semi-transparent objects, especially in volume rendering, e.g. medical volume visualization</a:t>
            </a:r>
          </a:p>
          <a:p>
            <a:pPr marL="565200" lvl="0" indent="-457200">
              <a:spcAft>
                <a:spcPts val="1426"/>
              </a:spcAft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19" algn="l"/>
                <a:tab pos="2171880" algn="l"/>
                <a:tab pos="2895480" algn="l"/>
                <a:tab pos="3619440" algn="l"/>
                <a:tab pos="4343400" algn="l"/>
                <a:tab pos="5067360" algn="l"/>
                <a:tab pos="5791320" algn="l"/>
                <a:tab pos="6515279" algn="l"/>
                <a:tab pos="7238880" algn="l"/>
                <a:tab pos="7962840" algn="l"/>
                <a:tab pos="8686800" algn="l"/>
              </a:tabLst>
            </a:pPr>
            <a:r>
              <a:rPr lang="en-IN" sz="2000" b="1" dirty="0">
                <a:latin typeface="Courier New" pitchFamily="49"/>
                <a:cs typeface="Courier New" pitchFamily="49"/>
              </a:rPr>
              <a:t>glBlendEquation</a:t>
            </a:r>
            <a:r>
              <a:rPr lang="en-US" sz="2000" dirty="0">
                <a:latin typeface="Courier New" pitchFamily="49"/>
              </a:rPr>
              <a:t>(GL_MAX)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retains the fragment with maximum opacity (alpha)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Independent of render order</a:t>
            </a:r>
          </a:p>
          <a:p>
            <a:pPr marL="965160" lvl="1" indent="-457200"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20" algn="l"/>
                <a:tab pos="2171519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799" algn="l"/>
              </a:tabLst>
            </a:pPr>
            <a:r>
              <a:rPr lang="en-US" sz="1800" dirty="0">
                <a:latin typeface="Courier New" pitchFamily="49"/>
              </a:rPr>
              <a:t>Commonly used in medical visualization to view high-intensity areas (bone, vasculature with contrast agent)</a:t>
            </a:r>
          </a:p>
          <a:p>
            <a:pPr marL="565200" lvl="0" indent="-457200">
              <a:spcAft>
                <a:spcPts val="1426"/>
              </a:spcAft>
              <a:buClr>
                <a:srgbClr val="000000"/>
              </a:buClr>
              <a:buSzPct val="45000"/>
              <a:buFont typeface="Arial" pitchFamily="34"/>
              <a:buChar char="•"/>
              <a:tabLst>
                <a:tab pos="723960" algn="l"/>
                <a:tab pos="1447919" algn="l"/>
                <a:tab pos="2171880" algn="l"/>
                <a:tab pos="2895480" algn="l"/>
                <a:tab pos="3619440" algn="l"/>
                <a:tab pos="4343400" algn="l"/>
                <a:tab pos="5067360" algn="l"/>
                <a:tab pos="5791320" algn="l"/>
                <a:tab pos="6515279" algn="l"/>
                <a:tab pos="7238880" algn="l"/>
                <a:tab pos="7962840" algn="l"/>
                <a:tab pos="8686800" algn="l"/>
              </a:tabLst>
            </a:pPr>
            <a:endParaRPr lang="en-US" sz="2000" dirty="0">
              <a:latin typeface="Courier New" pitchFamily="49"/>
            </a:endParaRPr>
          </a:p>
          <a:p>
            <a:pPr marL="108000" lvl="0" indent="0">
              <a:spcAft>
                <a:spcPts val="1426"/>
              </a:spcAft>
              <a:tabLst>
                <a:tab pos="723960" algn="l"/>
                <a:tab pos="1447920" algn="l"/>
                <a:tab pos="2171880" algn="l"/>
                <a:tab pos="2895480" algn="l"/>
                <a:tab pos="3619440" algn="l"/>
                <a:tab pos="4343400" algn="l"/>
                <a:tab pos="5067360" algn="l"/>
                <a:tab pos="5791320" algn="l"/>
                <a:tab pos="6515279" algn="l"/>
                <a:tab pos="7238880" algn="l"/>
                <a:tab pos="7962840" algn="l"/>
                <a:tab pos="8686800" algn="l"/>
              </a:tabLst>
            </a:pPr>
            <a:endParaRPr lang="en-US" sz="2000" dirty="0"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6004346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pengl blending">
            <a:extLst>
              <a:ext uri="{FF2B5EF4-FFF2-40B4-BE49-F238E27FC236}">
                <a16:creationId xmlns:a16="http://schemas.microsoft.com/office/drawing/2014/main" id="{81885F42-28C6-419D-8D14-547A250DA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81" y="1795966"/>
            <a:ext cx="8416863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5FE0B17-32C4-4CA5-AB4E-59BEA8345665}"/>
              </a:ext>
            </a:extLst>
          </p:cNvPr>
          <p:cNvSpPr txBox="1">
            <a:spLocks noChangeArrowheads="1"/>
          </p:cNvSpPr>
          <p:nvPr/>
        </p:nvSpPr>
        <p:spPr>
          <a:xfrm>
            <a:off x="503238" y="275219"/>
            <a:ext cx="8130123" cy="1260475"/>
          </a:xfrm>
          <a:prstGeom prst="rect">
            <a:avLst/>
          </a:prstGeom>
          <a:noFill/>
          <a:ln>
            <a:noFill/>
          </a:ln>
        </p:spPr>
        <p:txBody>
          <a:bodyPr wrap="square" lIns="0" tIns="31680" rIns="0" bIns="0" anchor="ctr" anchorCtr="1">
            <a:noAutofit/>
          </a:bodyPr>
          <a:lstStyle>
            <a:lvl1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44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icrosoft YaHei" pitchFamily="2"/>
                <a:cs typeface="Arial Unicode MS" pitchFamily="2"/>
              </a:defRPr>
            </a:lvl1pPr>
          </a:lstStyle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“Over” Operator</a:t>
            </a:r>
          </a:p>
        </p:txBody>
      </p:sp>
    </p:spTree>
    <p:extLst>
      <p:ext uri="{BB962C8B-B14F-4D97-AF65-F5344CB8AC3E}">
        <p14:creationId xmlns:p14="http://schemas.microsoft.com/office/powerpoint/2010/main" val="420310193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75219"/>
            <a:ext cx="813012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Blending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005431" y="666090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See: 	example10-transparency-and-blending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A7D5C-887A-4617-BF92-2DD42B23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04" y="2107577"/>
            <a:ext cx="4875058" cy="39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64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E2FF4F-0D9A-444E-B99A-90DF8666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5" y="1223387"/>
            <a:ext cx="9606621" cy="58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9692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95346" y="275219"/>
            <a:ext cx="515186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Transparent Stack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005431" y="666090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See: 	example10-transparency-and-blending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8AC71-51B9-4B02-95A0-F539B7B9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99" y="1736101"/>
            <a:ext cx="5535600" cy="45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852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About KBVIS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5009" b="15111"/>
          <a:stretch>
            <a:fillRect/>
          </a:stretch>
        </p:blipFill>
        <p:spPr>
          <a:xfrm>
            <a:off x="360359" y="1800360"/>
            <a:ext cx="3157559" cy="24620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54440" y="1800360"/>
            <a:ext cx="2706840" cy="24620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76839" y="1800360"/>
            <a:ext cx="3286079" cy="24620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8200" y="4406759"/>
            <a:ext cx="2325600" cy="244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31960" y="4476600"/>
            <a:ext cx="3394079" cy="244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267600" y="4457880"/>
            <a:ext cx="3149639" cy="244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2183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Getting Started –</a:t>
            </a:r>
            <a:br>
              <a:rPr lang="en-US" sz="3600" b="1" dirty="0"/>
            </a:br>
            <a:r>
              <a:rPr lang="en-US" sz="3600" b="1" dirty="0"/>
              <a:t>The Old Way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619280" y="1806498"/>
            <a:ext cx="7380360" cy="46738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98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#include &lt;whateverYouNeed.h&gt;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1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main()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{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InitializeOpenGLWindow();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glClearColor (0.0, 0.0, 0.0, 0.0);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glClear (GL_COLOR_BUFFER_BIT);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glColor3f (1.0, 1.0, 1.0);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1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glOrtho(0.0, 1.0, 0.0, 1.0, -1.0, 1.0);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1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glBegin(GL_POLYGON);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	glVertex3f (0.25, 0.25, 0.0);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	glVertex3f (0.75, 0.25, 0.0);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	glVertex3f (0.75, 0.75, 0.0);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	glVertex3f (0.25, 0.75, 0.0);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    glEnd();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Courier New" pitchFamily="49"/>
              </a:rPr>
              <a:t>}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1260360" y="6480000"/>
            <a:ext cx="8640720" cy="571680"/>
          </a:xfrm>
        </p:spPr>
        <p:txBody>
          <a:bodyPr tIns="28080"/>
          <a:lstStyle/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</a:tabLst>
            </a:pPr>
            <a:r>
              <a:rPr lang="en-US" dirty="0"/>
              <a:t>	Example 1.1 (OpenGL Red Book)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1AC389-C94E-4216-A906-99864D963DDE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Approximation to Volume Rendering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Draw transparent layers on top of one another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Use “over” operator for compositing fragment colors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Accumulation is highest in regions of maximum overlap (more fragments are blended)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Layers must be drawn in depth-order to get meaningful result.</a:t>
            </a:r>
          </a:p>
          <a:p>
            <a:pPr marL="0" indent="0"/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47583D5-17A3-42FA-9F1B-995DE5988F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870567" cy="1261800"/>
          </a:xfrm>
        </p:spPr>
        <p:txBody>
          <a:bodyPr/>
          <a:lstStyle/>
          <a:p>
            <a:r>
              <a:rPr lang="en-AU" sz="3600" b="1" dirty="0"/>
              <a:t>Transparent Stack</a:t>
            </a:r>
          </a:p>
        </p:txBody>
      </p:sp>
    </p:spTree>
    <p:extLst>
      <p:ext uri="{BB962C8B-B14F-4D97-AF65-F5344CB8AC3E}">
        <p14:creationId xmlns:p14="http://schemas.microsoft.com/office/powerpoint/2010/main" val="26666088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3B2874-293D-4BAF-B163-9F04F893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7" y="122663"/>
            <a:ext cx="9944694" cy="72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677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95346" y="275219"/>
            <a:ext cx="515186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3D Texture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005431" y="6660909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See: 	example11-3d-texture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AFE8E-5E76-4A86-847B-91E88527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751" y="1752741"/>
            <a:ext cx="4397121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8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C21263-D2D0-4EE1-B2E3-BB9631C5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1" y="409745"/>
            <a:ext cx="4810743" cy="3012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43329-FE93-420B-9F97-1EEEED1E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1" y="3533378"/>
            <a:ext cx="4810743" cy="2522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E898FD-F172-42A3-BB59-F52BA5EA7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1" y="6556854"/>
            <a:ext cx="6006320" cy="378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E72D45-03F3-4E73-BEF4-304CFF842954}"/>
              </a:ext>
            </a:extLst>
          </p:cNvPr>
          <p:cNvSpPr/>
          <p:nvPr/>
        </p:nvSpPr>
        <p:spPr>
          <a:xfrm>
            <a:off x="441481" y="6946442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>
                <a:latin typeface="NimbusRomNo9L-ReguItal" charset="0"/>
              </a:rPr>
              <a:t>texCoord must be vec3</a:t>
            </a:r>
            <a:endParaRPr lang="en-AU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F36597-C815-46D3-A522-4D9CD9CEC9D2}"/>
              </a:ext>
            </a:extLst>
          </p:cNvPr>
          <p:cNvSpPr/>
          <p:nvPr/>
        </p:nvSpPr>
        <p:spPr>
          <a:xfrm>
            <a:off x="441481" y="6183195"/>
            <a:ext cx="1898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NimbusRomNo9L-ReguItal" charset="0"/>
              </a:rPr>
              <a:t>Fragment Shader: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65596402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63CCBA-AA3F-4E1A-871D-A2E2CFFA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74" y="2151533"/>
            <a:ext cx="3055885" cy="305588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D88F531-892E-44E0-9DB5-AF7F55459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81" y="301680"/>
            <a:ext cx="72691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Sampling the 3D Texture</a:t>
            </a:r>
          </a:p>
        </p:txBody>
      </p:sp>
      <p:pic>
        <p:nvPicPr>
          <p:cNvPr id="1026" name="Picture 2" descr="C:\Users\karthikb\AppData\Local\Temp\SNAGHTML6ce61250.PNG">
            <a:extLst>
              <a:ext uri="{FF2B5EF4-FFF2-40B4-BE49-F238E27FC236}">
                <a16:creationId xmlns:a16="http://schemas.microsoft.com/office/drawing/2014/main" id="{BE664D2D-B670-4AC4-9DAE-ADEC1FF3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78" y="1563840"/>
            <a:ext cx="3823630" cy="411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A599EA7-1E55-43F2-BF9E-E305D12FA841}"/>
              </a:ext>
            </a:extLst>
          </p:cNvPr>
          <p:cNvSpPr/>
          <p:nvPr/>
        </p:nvSpPr>
        <p:spPr>
          <a:xfrm>
            <a:off x="4181708" y="3620803"/>
            <a:ext cx="1293541" cy="638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A186B9-A5FF-4B0A-801D-8FF6A9B88E24}"/>
              </a:ext>
            </a:extLst>
          </p:cNvPr>
          <p:cNvSpPr/>
          <p:nvPr/>
        </p:nvSpPr>
        <p:spPr>
          <a:xfrm>
            <a:off x="358078" y="6017435"/>
            <a:ext cx="9087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Use 3D texture coordinates (s,t,p) as vertex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400" dirty="0"/>
              <a:t>In  </a:t>
            </a:r>
            <a:r>
              <a:rPr lang="en-AU" sz="2400" b="1" dirty="0"/>
              <a:t>glTexParameter</a:t>
            </a:r>
            <a:r>
              <a:rPr lang="en-AU" sz="2400" dirty="0"/>
              <a:t> use TEXTURE_WRAP_R for third texture dimension</a:t>
            </a:r>
          </a:p>
        </p:txBody>
      </p:sp>
    </p:spTree>
    <p:extLst>
      <p:ext uri="{BB962C8B-B14F-4D97-AF65-F5344CB8AC3E}">
        <p14:creationId xmlns:p14="http://schemas.microsoft.com/office/powerpoint/2010/main" val="260790070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76F8-792F-41A4-B5A6-27EDFFF8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7135347" cy="1258888"/>
          </a:xfrm>
        </p:spPr>
        <p:txBody>
          <a:bodyPr/>
          <a:lstStyle/>
          <a:p>
            <a:r>
              <a:rPr lang="en-AU" sz="3600" b="1" dirty="0"/>
              <a:t>Creating the 3D Texture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FADE9-AD1D-4857-8AA9-6EA2269A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560513"/>
            <a:ext cx="7915933" cy="56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472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76F8-792F-41A4-B5A6-27EDFFF8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7603699" cy="1258888"/>
          </a:xfrm>
        </p:spPr>
        <p:txBody>
          <a:bodyPr/>
          <a:lstStyle/>
          <a:p>
            <a:r>
              <a:rPr lang="en-AU" sz="3600" b="1" dirty="0"/>
              <a:t>Using the 3D Texture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AA79-743C-4171-B7AB-33CC3176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739591"/>
            <a:ext cx="9020949" cy="28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7834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76F8-792F-41A4-B5A6-27EDFFF8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6254401" cy="1258888"/>
          </a:xfrm>
        </p:spPr>
        <p:txBody>
          <a:bodyPr/>
          <a:lstStyle/>
          <a:p>
            <a:r>
              <a:rPr lang="en-AU" sz="3600" b="1" dirty="0"/>
              <a:t>Transforming the 3D Texture Coordinate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BA027-743E-4AAF-874A-EFB197D7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3" y="1896334"/>
            <a:ext cx="9265575" cy="53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5219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76F8-792F-41A4-B5A6-27EDFFF8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6856567" cy="1258888"/>
          </a:xfrm>
        </p:spPr>
        <p:txBody>
          <a:bodyPr/>
          <a:lstStyle/>
          <a:p>
            <a:r>
              <a:rPr lang="en-AU" sz="3600" b="1" dirty="0"/>
              <a:t>Sampling the 3D Texture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64912-64F2-48E9-860E-1015A0888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19" y="1724922"/>
            <a:ext cx="5790652" cy="43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888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CFFD-AB4F-43FC-BAF6-9DFD0CF4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7927084" cy="1258888"/>
          </a:xfrm>
        </p:spPr>
        <p:txBody>
          <a:bodyPr/>
          <a:lstStyle/>
          <a:p>
            <a:r>
              <a:rPr lang="en-AU" sz="3600" b="1" dirty="0"/>
              <a:t>Layout Qualifiers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CF83D-B13C-4129-82D1-C7BCFCE8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912774"/>
            <a:ext cx="9067800" cy="43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38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160" y="2039759"/>
            <a:ext cx="5468760" cy="39006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12</a:t>
            </a:r>
          </a:p>
        </p:txBody>
      </p:sp>
    </p:spTree>
    <p:extLst>
      <p:ext uri="{BB962C8B-B14F-4D97-AF65-F5344CB8AC3E}">
        <p14:creationId xmlns:p14="http://schemas.microsoft.com/office/powerpoint/2010/main" val="1056261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70E74-F302-48FE-8EDB-9C14B0831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6455123" cy="1258888"/>
          </a:xfrm>
        </p:spPr>
        <p:txBody>
          <a:bodyPr/>
          <a:lstStyle/>
          <a:p>
            <a:r>
              <a:rPr lang="en-AU" sz="3600" b="1" dirty="0"/>
              <a:t>Simplified Example – Standard Slice Planes</a:t>
            </a:r>
          </a:p>
        </p:txBody>
      </p:sp>
      <p:pic>
        <p:nvPicPr>
          <p:cNvPr id="1026" name="Picture 2" descr="C:\Users\karthikb\AppData\Local\Temp\SNAGHTML7186b865.PNG">
            <a:extLst>
              <a:ext uri="{FF2B5EF4-FFF2-40B4-BE49-F238E27FC236}">
                <a16:creationId xmlns:a16="http://schemas.microsoft.com/office/drawing/2014/main" id="{3D85BB05-6299-4409-B537-5A677628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898" y="1560513"/>
            <a:ext cx="1779463" cy="181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F4E01-BE12-4BCB-A63D-A83670C4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898" y="3623720"/>
            <a:ext cx="1779463" cy="1795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C8E9D-0B5F-439E-ACFC-AF798E8A839D}"/>
              </a:ext>
            </a:extLst>
          </p:cNvPr>
          <p:cNvSpPr/>
          <p:nvPr/>
        </p:nvSpPr>
        <p:spPr>
          <a:xfrm>
            <a:off x="7358030" y="2282948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Axial (XY)</a:t>
            </a:r>
            <a:endParaRPr lang="en-AU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87CE2B-D8FA-4F9B-98F2-17CDA054EA31}"/>
              </a:ext>
            </a:extLst>
          </p:cNvPr>
          <p:cNvSpPr/>
          <p:nvPr/>
        </p:nvSpPr>
        <p:spPr>
          <a:xfrm>
            <a:off x="7358029" y="4259663"/>
            <a:ext cx="2017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Coronal (XZ)</a:t>
            </a:r>
            <a:endParaRPr lang="en-AU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7AF13A-5529-4334-AD63-834B524EF56C}"/>
              </a:ext>
            </a:extLst>
          </p:cNvPr>
          <p:cNvSpPr/>
          <p:nvPr/>
        </p:nvSpPr>
        <p:spPr>
          <a:xfrm>
            <a:off x="7358030" y="6186990"/>
            <a:ext cx="1960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Sagittal (YZ)</a:t>
            </a:r>
            <a:endParaRPr lang="en-AU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659192-4136-41B9-8A1E-248B05964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547" y="5567018"/>
            <a:ext cx="1774814" cy="1763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1E52E-CAEA-438D-85C9-90F0E39A8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38" y="3304277"/>
            <a:ext cx="37242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46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DC703B-6D8D-4D51-9B18-51BF2FB4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75" y="178420"/>
            <a:ext cx="9535068" cy="66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622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6E950-147D-4A3E-AD5B-FDB6D357E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0" y="133816"/>
            <a:ext cx="9560734" cy="71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9017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EA3339-6448-49B2-AEB1-2B8CCE69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7848983" cy="881219"/>
          </a:xfrm>
        </p:spPr>
        <p:txBody>
          <a:bodyPr/>
          <a:lstStyle/>
          <a:p>
            <a:r>
              <a:rPr lang="en-AU" sz="3600" b="1" dirty="0"/>
              <a:t>Standard Planes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CD1E9-5544-4873-B544-C18AB1E1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1182899"/>
            <a:ext cx="3505504" cy="1966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2E874-0FB9-4F9A-8F62-F9981CAC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0" y="3347419"/>
            <a:ext cx="3375953" cy="1973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3D857-7378-448C-A494-C8F7C0937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5" y="5336279"/>
            <a:ext cx="3337849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373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F3CB51-6435-4388-92D0-3549D7BF2446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Add mouse move event handler to increment/decrement offset in texture coordinates (s,t,p) and observe the sampled result (textured quad)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Fill the byte array used for the volume texture with different patterns (chequered, intensity function etc.) and observe the slicing behaviour</a:t>
            </a:r>
          </a:p>
          <a:p>
            <a:pPr marL="0" indent="0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2FF85-288D-4FCF-A9BC-030C2A68AB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915172" cy="1261800"/>
          </a:xfrm>
        </p:spPr>
        <p:txBody>
          <a:bodyPr/>
          <a:lstStyle/>
          <a:p>
            <a:r>
              <a:rPr lang="en-AU" sz="3600" b="1" dirty="0"/>
              <a:t>Suggested Exercises</a:t>
            </a:r>
          </a:p>
        </p:txBody>
      </p:sp>
    </p:spTree>
    <p:extLst>
      <p:ext uri="{BB962C8B-B14F-4D97-AF65-F5344CB8AC3E}">
        <p14:creationId xmlns:p14="http://schemas.microsoft.com/office/powerpoint/2010/main" val="171873776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060857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Antialiasing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type="body" idx="2"/>
          </p:nvPr>
        </p:nvSpPr>
        <p:spPr>
          <a:xfrm>
            <a:off x="5151599" y="1801773"/>
            <a:ext cx="4605717" cy="5546880"/>
          </a:xfrm>
        </p:spPr>
        <p:txBody>
          <a:bodyPr tIns="24840"/>
          <a:lstStyle/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Old API: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1800" b="1" dirty="0">
                <a:latin typeface="Courier New" pitchFamily="49"/>
              </a:rPr>
              <a:t>glEnable(GL_BLEND);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1800" b="1" dirty="0">
                <a:latin typeface="Courier New" pitchFamily="49"/>
              </a:rPr>
              <a:t>glEnable(GL_POINT_SMOOTH);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1800" b="1" dirty="0">
                <a:latin typeface="Courier New" pitchFamily="49"/>
              </a:rPr>
              <a:t>glEnable(GL_LINE_SMOOTH);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1800" b="1" dirty="0">
                <a:latin typeface="Courier New" pitchFamily="49"/>
              </a:rPr>
              <a:t>glEnable(GL_POLYGON_SMOOTH);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1800" b="1" dirty="0">
                <a:latin typeface="Courier New" pitchFamily="49"/>
              </a:rPr>
              <a:t>glHint</a:t>
            </a:r>
            <a:r>
              <a:rPr lang="en-US" sz="1000" b="1" dirty="0">
                <a:latin typeface="CMR10" pitchFamily="18"/>
              </a:rPr>
              <a:t>( </a:t>
            </a:r>
            <a:r>
              <a:rPr lang="en-US" sz="1800" b="1" dirty="0">
                <a:latin typeface="Courier New" pitchFamily="49"/>
              </a:rPr>
              <a:t>GL_POLYGON_SMOOTH_HINT, 					GL NICEST)</a:t>
            </a:r>
            <a:r>
              <a:rPr lang="en-US" sz="1000" b="1" dirty="0">
                <a:latin typeface="CMR10" pitchFamily="18"/>
              </a:rPr>
              <a:t>;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endParaRPr lang="en-US" sz="1000" b="1" dirty="0">
              <a:latin typeface="CMR10" pitchFamily="18"/>
            </a:endParaRPr>
          </a:p>
          <a:p>
            <a:pPr lvl="0">
              <a:lnSpc>
                <a:spcPct val="89000"/>
              </a:lnSpc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Not very effective</a:t>
            </a:r>
          </a:p>
          <a:p>
            <a:pPr lvl="0">
              <a:lnSpc>
                <a:spcPct val="89000"/>
              </a:lnSpc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“Seams” visible between triangles</a:t>
            </a:r>
          </a:p>
          <a:p>
            <a:pPr lvl="0">
              <a:lnSpc>
                <a:spcPct val="89000"/>
              </a:lnSpc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This has been replaced by 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	Multisample Antialiasing (MSAA)</a:t>
            </a:r>
          </a:p>
          <a:p>
            <a:pPr lvl="0">
              <a:lnSpc>
                <a:spcPct val="89000"/>
              </a:lnSpc>
              <a:buFont typeface="Arial" panose="020B0604020202020204" pitchFamily="34" charset="0"/>
              <a:buChar char="•"/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Just request an anti-aliased WebGL context</a:t>
            </a:r>
          </a:p>
          <a:p>
            <a:pPr lvl="0">
              <a:lnSpc>
                <a:spcPct val="89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2000"/>
              </a:lnSpc>
              <a:tabLst>
                <a:tab pos="723960" algn="l"/>
                <a:tab pos="1447920" algn="l"/>
                <a:tab pos="2171880" algn="l"/>
                <a:tab pos="2895840" algn="l"/>
                <a:tab pos="3619800" algn="l"/>
                <a:tab pos="4343760" algn="l"/>
              </a:tabLst>
            </a:pPr>
            <a:endParaRPr lang="en-US" sz="1000" b="1" dirty="0">
              <a:latin typeface="CMR10" pitchFamily="1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1640" y="1619280"/>
            <a:ext cx="3797279" cy="54244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1884286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349298" y="107951"/>
            <a:ext cx="6501161" cy="862206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Example: Antialiasing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116943" y="704013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See: 	example12-multisample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7B80D-688E-4C6A-B165-CEE69E7D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698" y="953320"/>
            <a:ext cx="5940213" cy="3071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4EBCC-AF3E-4308-82A7-273CC78DD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698" y="4061124"/>
            <a:ext cx="5940213" cy="29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10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3633-BA84-48F2-A861-D77989BE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E1609-620A-4987-AEE5-FFA45B8B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1851971"/>
            <a:ext cx="9018764" cy="4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4338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770812" cy="11715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Chrome Developer Tools</a:t>
            </a:r>
          </a:p>
        </p:txBody>
      </p:sp>
      <p:sp>
        <p:nvSpPr>
          <p:cNvPr id="122882" name="Text Box 2"/>
          <p:cNvSpPr txBox="1">
            <a:spLocks noChangeArrowheads="1"/>
          </p:cNvSpPr>
          <p:nvPr/>
        </p:nvSpPr>
        <p:spPr bwMode="auto">
          <a:xfrm>
            <a:off x="2089150" y="5126038"/>
            <a:ext cx="4294188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431800" indent="-323850"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2000" b="1" dirty="0">
                <a:cs typeface="TimesNewRomanPSMT" pitchFamily="16" charset="0"/>
              </a:rPr>
              <a:t>Tool Panels: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Elements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Resources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Network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Scripts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2000" dirty="0">
              <a:cs typeface="TimesNewRomanPSMT" pitchFamily="16" charset="0"/>
            </a:endParaRPr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1247775"/>
            <a:ext cx="6469062" cy="364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6421438" y="5408613"/>
            <a:ext cx="3544887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431800" indent="-323850"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Timeline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Profiles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Audits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216235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E781-C391-467B-B75A-DA6523E189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290703" cy="1261800"/>
          </a:xfrm>
        </p:spPr>
        <p:txBody>
          <a:bodyPr/>
          <a:lstStyle/>
          <a:p>
            <a:r>
              <a:rPr lang="en-AU" sz="3600" b="1" dirty="0"/>
              <a:t>WebGL Context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451B56-C0F7-482D-AC95-893A9E186708}"/>
              </a:ext>
            </a:extLst>
          </p:cNvPr>
          <p:cNvSpPr/>
          <p:nvPr/>
        </p:nvSpPr>
        <p:spPr>
          <a:xfrm>
            <a:off x="503999" y="2348543"/>
            <a:ext cx="918338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rapiscanViewer.prototype.initialize =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endParaRPr lang="en-A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 = document.createElement(</a:t>
            </a:r>
            <a:r>
              <a:rPr lang="en-AU" sz="2400" dirty="0">
                <a:solidFill>
                  <a:srgbClr val="A31515"/>
                </a:solidFill>
                <a:latin typeface="Consolas" panose="020B0609020204030204" pitchFamily="49" charset="0"/>
              </a:rPr>
              <a:t>"canvas"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.canvas.width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.screenDim;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.canvas.height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.screenDim;</a:t>
            </a:r>
          </a:p>
          <a:p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.context =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.canvas.getContext(</a:t>
            </a:r>
            <a:r>
              <a:rPr lang="en-AU" sz="2400" dirty="0">
                <a:solidFill>
                  <a:srgbClr val="A31515"/>
                </a:solidFill>
                <a:latin typeface="Consolas" panose="020B0609020204030204" pitchFamily="49" charset="0"/>
              </a:rPr>
              <a:t>'webgl2’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, 					{ antialias: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.context.viewportWidth =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.canvas.width;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.context.viewportHeight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.canvas.height;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.initGraphics(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.context);</a:t>
            </a:r>
          </a:p>
          <a:p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4849619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203848" cy="11715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200" b="1" dirty="0">
                <a:cs typeface="TimesNewRomanPS-BoldMT" charset="0"/>
              </a:rPr>
              <a:t>WebGL Inspector</a:t>
            </a:r>
          </a:p>
        </p:txBody>
      </p:sp>
      <p:sp>
        <p:nvSpPr>
          <p:cNvPr id="180226" name="Text Box 2"/>
          <p:cNvSpPr txBox="1">
            <a:spLocks noChangeArrowheads="1"/>
          </p:cNvSpPr>
          <p:nvPr/>
        </p:nvSpPr>
        <p:spPr bwMode="auto">
          <a:xfrm>
            <a:off x="1106920" y="5501481"/>
            <a:ext cx="4294188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431800" indent="-323850"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2000" b="1" dirty="0">
                <a:cs typeface="TimesNewRomanPSMT" pitchFamily="16" charset="0"/>
              </a:rPr>
              <a:t>Tool Panels: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Trace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Timeline	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State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2000" dirty="0">
              <a:cs typeface="TimesNewRomanPSMT" pitchFamily="16" charset="0"/>
            </a:endParaRP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2000" dirty="0">
              <a:cs typeface="TimesNewRomanPSMT" pitchFamily="16" charset="0"/>
            </a:endParaRP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3267508" y="5709186"/>
            <a:ext cx="3544887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431800" indent="-323850"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Textures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Buffers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 dirty="0">
                <a:cs typeface="TimesNewRomanPSMT" pitchFamily="16" charset="0"/>
              </a:rPr>
              <a:t>Programs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2000" dirty="0">
              <a:cs typeface="TimesNewRomanPSMT" pitchFamily="16" charset="0"/>
            </a:endParaRPr>
          </a:p>
        </p:txBody>
      </p:sp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20" y="1279525"/>
            <a:ext cx="570547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12784" y="6919412"/>
            <a:ext cx="75730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hlinkClick r:id="rId4"/>
              </a:rPr>
              <a:t>Dynamic Cubemap Demo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458474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503280" y="1126274"/>
            <a:ext cx="9069480" cy="6311590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OpenGL 3.0-3.3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Geometry Shader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Core and Compatibility Profiles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Core Profile excludes deprecated features:</a:t>
            </a:r>
          </a:p>
          <a:p>
            <a:pPr marL="1257120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Fixed-function vertex and fragment processing</a:t>
            </a:r>
          </a:p>
          <a:p>
            <a:pPr marL="1257120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Direct-mode rendering, using glBegin and glEnd</a:t>
            </a:r>
          </a:p>
          <a:p>
            <a:pPr marL="1257120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Display lists</a:t>
            </a:r>
          </a:p>
          <a:p>
            <a:pPr marL="1257120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Indexed-color rendering targets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OpenGL 4.0-4.6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Tessellation, Compute Shaders, Shader Atomics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Improved compatibility with OpenGL-ES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Sparse Textures, Bindless API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Increased Double Precision support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OpenGL-ES 3.0-3.2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Improved texturing, 32-bit shader precision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b="1" dirty="0"/>
              <a:t>WebGL 2</a:t>
            </a:r>
            <a:r>
              <a:rPr lang="en-AU" sz="2400" dirty="0"/>
              <a:t> – based on OpenGL-ES 3.0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03280" y="301680"/>
            <a:ext cx="7809447" cy="713081"/>
          </a:xfrm>
        </p:spPr>
        <p:txBody>
          <a:bodyPr/>
          <a:lstStyle/>
          <a:p>
            <a:r>
              <a:rPr lang="en-AU" sz="3600" b="1" dirty="0"/>
              <a:t>Recent Trends</a:t>
            </a:r>
          </a:p>
        </p:txBody>
      </p:sp>
    </p:spTree>
    <p:extLst>
      <p:ext uri="{BB962C8B-B14F-4D97-AF65-F5344CB8AC3E}">
        <p14:creationId xmlns:p14="http://schemas.microsoft.com/office/powerpoint/2010/main" val="35579431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New generation API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Direct, low-level GPU control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Faster performance, lower overhead, less latency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Portable - Cloud, desktop, console, mobile and embedded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One unified API framework for desktop, mobile, console, and embedded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Improved Multi-threading support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Command Buffers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>
                <a:hlinkClick r:id="rId2"/>
              </a:rPr>
              <a:t>https://www.khronos.org/vulkan-overview.pdf</a:t>
            </a:r>
            <a:endParaRPr lang="en-AU" sz="2800" dirty="0"/>
          </a:p>
        </p:txBody>
      </p:sp>
      <p:pic>
        <p:nvPicPr>
          <p:cNvPr id="1026" name="Picture 2" descr="https://www.khronos.org/assets/khronos_20/css/images/Vulkan_500px_Dec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67" y="321520"/>
            <a:ext cx="3987616" cy="104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12179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60" y="129554"/>
            <a:ext cx="2847975" cy="145732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Framework for executing programs on heterogeneous platforms: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Central processing units (CPUs)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Graphics processing units (GPUs)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Digital signal processors (DSPs)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Field-programmable gate arrays (FPGAs)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800" dirty="0"/>
              <a:t>OpenCL runs “kernels” on available “compute devices”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Kernel execution runs on many “processing elements” (PEs) in parallel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Programming language used to write compute kernels is “OpenCL C” and is based on C99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C++ Bindings are available</a:t>
            </a:r>
            <a:endParaRPr lang="en-AU" sz="2800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AU" sz="3600" b="1" dirty="0"/>
              <a:t>OpenCL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15308028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OpenCL defines a four-level memory hierarchy for the compute device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Global memory: shared by all processing elements, but has high access latency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Read-only (constant) memory: smaller, low latency, writable by host CPU but not compute devices;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Local memory: shared by a group of processing elements;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Per-element private memory (registers)</a:t>
            </a:r>
            <a:endParaRPr lang="en-AU" sz="2800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503280" y="301680"/>
            <a:ext cx="7659413" cy="1260360"/>
          </a:xfrm>
        </p:spPr>
        <p:txBody>
          <a:bodyPr/>
          <a:lstStyle/>
          <a:p>
            <a:r>
              <a:rPr lang="en-US" sz="3600" b="1" dirty="0"/>
              <a:t>Memory Hierarchy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309703939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Program compilation and kernel objects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Managing Buffers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Kernel Programming and Design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Kernel Execution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Kernel Synchronization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Performance Tuning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Occupancy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Memory Coalescing</a:t>
            </a:r>
          </a:p>
          <a:p>
            <a:pPr marL="85716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Bank Conflicts</a:t>
            </a:r>
            <a:endParaRPr lang="en-AU" sz="2400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503280" y="301680"/>
            <a:ext cx="7659413" cy="1260360"/>
          </a:xfrm>
        </p:spPr>
        <p:txBody>
          <a:bodyPr/>
          <a:lstStyle/>
          <a:p>
            <a:r>
              <a:rPr lang="en-US" sz="3600" b="1" dirty="0"/>
              <a:t>OpenCL Programming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172870027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1136422"/>
            <a:ext cx="9276340" cy="63721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280" y="301680"/>
            <a:ext cx="7369481" cy="1260360"/>
          </a:xfrm>
        </p:spPr>
        <p:txBody>
          <a:bodyPr/>
          <a:lstStyle/>
          <a:p>
            <a:r>
              <a:rPr lang="en-AU" sz="3600" b="1" dirty="0"/>
              <a:t>Example: matrix-vector multiplication</a:t>
            </a:r>
            <a:br>
              <a:rPr lang="en-AU" sz="3600" b="1" dirty="0"/>
            </a:b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99372908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7387" y="6802244"/>
            <a:ext cx="7692867" cy="635619"/>
          </a:xfrm>
        </p:spPr>
        <p:txBody>
          <a:bodyPr/>
          <a:lstStyle/>
          <a:p>
            <a:r>
              <a:rPr lang="en-AU" sz="2400" b="1" dirty="0"/>
              <a:t>Histogram Kernel – Initialise local histogram</a:t>
            </a:r>
            <a:endParaRPr lang="en-A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0" y="1327864"/>
            <a:ext cx="9432457" cy="5474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97512" y="479502"/>
            <a:ext cx="408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 - CLAHE</a:t>
            </a:r>
          </a:p>
        </p:txBody>
      </p:sp>
    </p:spTree>
    <p:extLst>
      <p:ext uri="{BB962C8B-B14F-4D97-AF65-F5344CB8AC3E}">
        <p14:creationId xmlns:p14="http://schemas.microsoft.com/office/powerpoint/2010/main" val="92947536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7387" y="6802244"/>
            <a:ext cx="7692867" cy="635619"/>
          </a:xfrm>
        </p:spPr>
        <p:txBody>
          <a:bodyPr/>
          <a:lstStyle/>
          <a:p>
            <a:r>
              <a:rPr lang="en-AU" sz="2400" b="1" dirty="0"/>
              <a:t>Histogram Kernel – Compute partial histogram</a:t>
            </a:r>
            <a:endParaRPr lang="en-A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397512" y="479502"/>
            <a:ext cx="408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 - CLAHE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08" y="1726011"/>
            <a:ext cx="8757748" cy="436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8376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7387" y="6802244"/>
            <a:ext cx="7692867" cy="635619"/>
          </a:xfrm>
        </p:spPr>
        <p:txBody>
          <a:bodyPr/>
          <a:lstStyle/>
          <a:p>
            <a:r>
              <a:rPr lang="en-AU" sz="2400" b="1" dirty="0"/>
              <a:t>Histogram Kernel – Combine partial histograms</a:t>
            </a:r>
            <a:endParaRPr lang="en-A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397512" y="479502"/>
            <a:ext cx="408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 - CLAHE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0" y="1603399"/>
            <a:ext cx="7163202" cy="497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89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OpenGL Types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0360" y="1979640"/>
            <a:ext cx="7920000" cy="468324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7387" y="6802244"/>
            <a:ext cx="7692867" cy="635619"/>
          </a:xfrm>
        </p:spPr>
        <p:txBody>
          <a:bodyPr/>
          <a:lstStyle/>
          <a:p>
            <a:r>
              <a:rPr lang="en-AU" sz="2400" b="1" dirty="0"/>
              <a:t>CLAHE Kernel – Equalise Histogram</a:t>
            </a:r>
            <a:endParaRPr lang="en-A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397512" y="479502"/>
            <a:ext cx="408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 - CLAHE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7" y="1286366"/>
            <a:ext cx="9580443" cy="52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9219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857269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Resources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360450"/>
            <a:ext cx="9453520" cy="5854390"/>
          </a:xfrm>
        </p:spPr>
        <p:txBody>
          <a:bodyPr tIns="194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3"/>
              </a:rPr>
              <a:t>OpenGL SuperBible</a:t>
            </a:r>
            <a:r>
              <a:rPr lang="en-US" sz="1800" dirty="0"/>
              <a:t>, Sellers, Wright, Haemel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4"/>
              </a:rPr>
              <a:t>OpenGL Shading Language, 3rd Edition</a:t>
            </a:r>
            <a:r>
              <a:rPr lang="en-US" sz="1800" dirty="0"/>
              <a:t>, Randi Rost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5"/>
              </a:rPr>
              <a:t>www.opengl.org/documentation/specs/</a:t>
            </a:r>
            <a:r>
              <a:rPr lang="en-IN" sz="1800" dirty="0"/>
              <a:t>, Official OpenGL Documentation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IN" sz="1800" dirty="0">
                <a:hlinkClick r:id="rId6"/>
              </a:rPr>
              <a:t>OpenGL FAQ</a:t>
            </a:r>
            <a:endParaRPr lang="en-IN" sz="1800" dirty="0"/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IN" sz="1800" dirty="0">
                <a:hlinkClick r:id="rId7"/>
              </a:rPr>
              <a:t>OpenGL Common Mistakes</a:t>
            </a:r>
            <a:endParaRPr lang="en-IN" sz="1800" dirty="0"/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8"/>
              </a:rPr>
              <a:t>Computer Graphics: Principles and Practice</a:t>
            </a:r>
            <a:r>
              <a:rPr lang="en-US" sz="1800" dirty="0"/>
              <a:t>, Foley, van Dam, Hughes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9"/>
              </a:rPr>
              <a:t>Mathematical Elements of Computer Graphics</a:t>
            </a:r>
            <a:r>
              <a:rPr lang="en-US" sz="1800" dirty="0"/>
              <a:t>, Rogers, Adams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10"/>
              </a:rPr>
              <a:t>CS 410: Introduction to Computer Graphics</a:t>
            </a:r>
            <a:r>
              <a:rPr lang="en-US" sz="1800" dirty="0"/>
              <a:t>, Colorado State University</a:t>
            </a:r>
          </a:p>
          <a:p>
            <a:pPr marL="446088" indent="-342900"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 dirty="0">
                <a:cs typeface="Courier New" panose="02070309020205020404" pitchFamily="49" charset="0"/>
                <a:hlinkClick r:id="rId11"/>
              </a:rPr>
              <a:t>WebGL: Up and Running</a:t>
            </a:r>
            <a:r>
              <a:rPr lang="en-US" altLang="en-US" sz="1800" dirty="0">
                <a:cs typeface="Courier New" panose="02070309020205020404" pitchFamily="49" charset="0"/>
              </a:rPr>
              <a:t>, Tony Parisi, O’Reilly Press</a:t>
            </a:r>
          </a:p>
          <a:p>
            <a:pPr marL="446088" indent="-342900"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1800" dirty="0">
                <a:cs typeface="Courier New" panose="02070309020205020404" pitchFamily="49" charset="0"/>
                <a:hlinkClick r:id="rId12"/>
              </a:rPr>
              <a:t>WebGL Beginner’s Guide</a:t>
            </a:r>
            <a:r>
              <a:rPr lang="en-US" altLang="en-US" sz="1800" dirty="0">
                <a:cs typeface="Courier New" panose="02070309020205020404" pitchFamily="49" charset="0"/>
              </a:rPr>
              <a:t>, Diego Cantor and Brandon Jones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13"/>
              </a:rPr>
              <a:t>http://www.songho.ca/opengl/gl_pbo.html</a:t>
            </a:r>
            <a:r>
              <a:rPr lang="en-US" sz="1800" dirty="0"/>
              <a:t> (PBO Tutorial)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1800" dirty="0">
                <a:hlinkClick r:id="rId14"/>
              </a:rPr>
              <a:t>Introduction to Accelerated Computing</a:t>
            </a:r>
            <a:endParaRPr lang="en-US" sz="1800" dirty="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3280" y="301680"/>
            <a:ext cx="9070920" cy="6456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6336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7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Thank You 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15736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Drawing Primitives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type="body" idx="1"/>
          </p:nvPr>
        </p:nvSpPr>
        <p:spPr>
          <a:xfrm>
            <a:off x="503280" y="1768320"/>
            <a:ext cx="4535640" cy="5343480"/>
          </a:xfrm>
        </p:spPr>
        <p:txBody>
          <a:bodyPr tIns="24840"/>
          <a:lstStyle/>
          <a:p>
            <a:pPr marL="431640" lvl="0" indent="-324000">
              <a:lnSpc>
                <a:spcPct val="89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Old Fixed-Function API: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glBegin</a:t>
            </a:r>
            <a:r>
              <a:rPr lang="en-US" sz="1800" dirty="0">
                <a:latin typeface="Courier New" pitchFamily="49"/>
              </a:rPr>
              <a:t>(GL_PRIMITIVE);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glVertex</a:t>
            </a:r>
            <a:r>
              <a:rPr lang="en-US" sz="1800" dirty="0">
                <a:latin typeface="Courier New" pitchFamily="49"/>
              </a:rPr>
              <a:t>(x0,y0,z0);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glVertex</a:t>
            </a:r>
            <a:r>
              <a:rPr lang="en-US" sz="1800" dirty="0">
                <a:latin typeface="Courier New" pitchFamily="49"/>
              </a:rPr>
              <a:t>(x1,y1,z1);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dirty="0">
                <a:latin typeface="Courier New" pitchFamily="49"/>
              </a:rPr>
              <a:t>...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glEnd</a:t>
            </a:r>
            <a:r>
              <a:rPr lang="en-US" sz="1800" dirty="0">
                <a:latin typeface="Courier New" pitchFamily="49"/>
              </a:rPr>
              <a:t>();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endParaRPr lang="en-US" sz="1800" dirty="0">
              <a:latin typeface="Courier New" pitchFamily="49"/>
            </a:endParaRPr>
          </a:p>
          <a:p>
            <a:pPr marL="431640" lvl="0" indent="-324000">
              <a:lnSpc>
                <a:spcPct val="89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Current API: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glDrawArrays</a:t>
            </a:r>
            <a:r>
              <a:rPr lang="en-US" sz="1800" dirty="0">
                <a:latin typeface="Courier New" pitchFamily="49"/>
              </a:rPr>
              <a:t>(GLenum mode, GLint first, GLsizei count);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b="1" dirty="0">
                <a:latin typeface="Courier New" pitchFamily="49"/>
              </a:rPr>
              <a:t>glDrawElements</a:t>
            </a:r>
            <a:r>
              <a:rPr lang="en-US" sz="1800" dirty="0">
                <a:latin typeface="Courier New" pitchFamily="49"/>
              </a:rPr>
              <a:t>(GLenum mode,GLsizei count,GLenum type,const GLvoid *indices);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QUADS, POLYGONS not supported – use TRIANGLES instead</a:t>
            </a:r>
          </a:p>
          <a:p>
            <a:pPr marL="431640" lvl="0" indent="-324000">
              <a:lnSpc>
                <a:spcPct val="89000"/>
              </a:lnSpc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endParaRPr lang="en-US" sz="1800" dirty="0">
              <a:latin typeface="Courier New" pitchFamily="49"/>
            </a:endParaRPr>
          </a:p>
          <a:p>
            <a:pPr marL="431640" lvl="0" indent="-324000"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</a:tabLst>
            </a:pPr>
            <a:endParaRPr lang="en-US" sz="1800" dirty="0"/>
          </a:p>
        </p:txBody>
      </p:sp>
      <p:sp>
        <p:nvSpPr>
          <p:cNvPr id="4" name="Rectangle 3"/>
          <p:cNvSpPr>
            <a:spLocks noGrp="1"/>
          </p:cNvSpPr>
          <p:nvPr>
            <p:ph type="pic" idx="4294967295"/>
          </p:nvPr>
        </p:nvSpPr>
        <p:spPr>
          <a:xfrm>
            <a:off x="5151600" y="1768320"/>
            <a:ext cx="4425840" cy="4989600"/>
          </a:xfrm>
          <a:ln cap="flat">
            <a:noFill/>
          </a:ln>
        </p:spPr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19640" y="1800360"/>
            <a:ext cx="4319640" cy="49086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573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Perspective Projection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3960" y="2684520"/>
            <a:ext cx="7981920" cy="29988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2519280" y="345960"/>
            <a:ext cx="5219640" cy="145404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</a:tabLst>
            </a:pPr>
            <a:r>
              <a:rPr lang="en-US" sz="3600" b="1" dirty="0"/>
              <a:t>Orthographic Projection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6480" y="1800360"/>
            <a:ext cx="7869240" cy="27176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t="4991"/>
          <a:stretch>
            <a:fillRect/>
          </a:stretch>
        </p:blipFill>
        <p:spPr>
          <a:xfrm>
            <a:off x="2266920" y="4425840"/>
            <a:ext cx="5148360" cy="31179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5942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Coordinate System</a:t>
            </a:r>
            <a:br>
              <a:rPr lang="en-US" sz="3600" b="1" dirty="0"/>
            </a:br>
            <a:r>
              <a:rPr lang="en-US" sz="3600" b="1" dirty="0"/>
              <a:t>(Right-Handed)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40000" y="1676519"/>
            <a:ext cx="5073480" cy="40831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 txBox="1">
            <a:spLocks noGrp="1"/>
          </p:cNvSpPr>
          <p:nvPr>
            <p:ph type="subTitle" idx="4294967295"/>
          </p:nvPr>
        </p:nvSpPr>
        <p:spPr>
          <a:xfrm>
            <a:off x="360359" y="6080040"/>
            <a:ext cx="9070920" cy="758880"/>
          </a:xfrm>
        </p:spPr>
        <p:txBody>
          <a:bodyPr anchor="ctr" anchorCtr="1"/>
          <a:lstStyle/>
          <a:p>
            <a:pPr marL="0" lvl="0" indent="0" algn="ctr">
              <a:spcAft>
                <a:spcPts val="0"/>
              </a:spcAft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b="1" i="1" dirty="0"/>
              <a:t>v = (x,y,z)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45960"/>
            <a:ext cx="7370720" cy="117144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Object(3D) </a:t>
            </a:r>
            <a:r>
              <a:rPr lang="en-US" sz="3600" b="1" dirty="0">
                <a:cs typeface="Arial" pitchFamily="34"/>
              </a:rPr>
              <a:t>→View(2D) </a:t>
            </a:r>
            <a:br>
              <a:rPr lang="en-US" sz="3600" b="1" dirty="0">
                <a:cs typeface="Arial" pitchFamily="34"/>
              </a:rPr>
            </a:br>
            <a:r>
              <a:rPr lang="en-US" sz="3600" b="1" dirty="0">
                <a:cs typeface="Arial" pitchFamily="34"/>
              </a:rPr>
              <a:t>Mapping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2000" y="2519280"/>
            <a:ext cx="8567640" cy="331164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8076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Transformations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640" y="2160720"/>
            <a:ext cx="8999640" cy="35812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2279520" y="6119640"/>
            <a:ext cx="4560840" cy="625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US" sz="4400" b="1" i="1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x' = T</a:t>
            </a:r>
            <a:r>
              <a:rPr lang="en-US" sz="4400" b="1" i="1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" pitchFamily="34"/>
              </a:rPr>
              <a:t>·x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70200" y="2990880"/>
            <a:ext cx="2773440" cy="10224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6336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</a:tabLst>
            </a:pPr>
            <a:r>
              <a:rPr lang="en-US" sz="72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DAY 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32576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Vertex </a:t>
            </a:r>
            <a:r>
              <a:rPr lang="en-US" sz="4800" b="1" dirty="0">
                <a:cs typeface="Arial" pitchFamily="34"/>
              </a:rPr>
              <a:t>→</a:t>
            </a:r>
            <a:r>
              <a:rPr lang="en-US" sz="3200" b="1" dirty="0">
                <a:cs typeface="Arial" pitchFamily="34"/>
              </a:rPr>
              <a:t> Pixel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280" y="2340000"/>
            <a:ext cx="9720360" cy="26622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60363" y="5380038"/>
            <a:ext cx="9070975" cy="121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n-US" altLang="en-US" sz="2800" b="1" i="1" dirty="0"/>
              <a:t>T = T</a:t>
            </a:r>
            <a:r>
              <a:rPr lang="en-US" altLang="en-US" sz="1500" b="1" i="1" dirty="0"/>
              <a:t>P</a:t>
            </a:r>
            <a:r>
              <a:rPr lang="en-US" altLang="en-US" sz="2800" b="1" i="1" dirty="0"/>
              <a:t> * T</a:t>
            </a:r>
            <a:r>
              <a:rPr lang="en-US" altLang="en-US" sz="1500" b="1" i="1" dirty="0"/>
              <a:t>V</a:t>
            </a:r>
            <a:r>
              <a:rPr lang="en-US" altLang="en-US" sz="2800" b="1" i="1" dirty="0"/>
              <a:t> * T</a:t>
            </a:r>
            <a:r>
              <a:rPr lang="en-US" altLang="en-US" sz="1500" b="1" i="1" dirty="0"/>
              <a:t>M</a:t>
            </a:r>
            <a:br>
              <a:rPr lang="en-US" altLang="en-US" sz="2800" b="1" i="1" dirty="0"/>
            </a:br>
            <a:r>
              <a:rPr lang="en-US" altLang="en-US" sz="2800" b="1" i="1" dirty="0"/>
              <a:t>Note: multiply from the left</a:t>
            </a:r>
            <a:br>
              <a:rPr lang="en-US" altLang="en-US" sz="2800" b="1" i="1" dirty="0"/>
            </a:br>
            <a:r>
              <a:rPr lang="en-US" altLang="en-US" sz="2800" b="1" i="1" dirty="0"/>
              <a:t>matrix multiplication is not commutative!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1530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>
                <a:cs typeface="Times New Roman" pitchFamily="18"/>
              </a:rPr>
              <a:t>OpenGL Pipeline</a:t>
            </a:r>
            <a:br>
              <a:rPr lang="en-US" sz="3600" b="1" dirty="0">
                <a:cs typeface="Times New Roman" pitchFamily="18"/>
              </a:rPr>
            </a:br>
            <a:r>
              <a:rPr lang="en-US" sz="3600" b="1" dirty="0">
                <a:cs typeface="Times New Roman" pitchFamily="18"/>
              </a:rPr>
              <a:t>(Fixed-Function)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860399" y="1704960"/>
            <a:ext cx="8499600" cy="50976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91225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38088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Programmable Pipeline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500040" y="2160720"/>
            <a:ext cx="9220320" cy="48592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097883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/>
        </p:nvPicPr>
        <p:blipFill>
          <a:blip r:embed="rId3"/>
          <a:srcRect t="5069"/>
          <a:stretch>
            <a:fillRect/>
          </a:stretch>
        </p:blipFill>
        <p:spPr>
          <a:xfrm>
            <a:off x="4568760" y="3622680"/>
            <a:ext cx="5295959" cy="35766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5028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Viewport setup</a:t>
            </a:r>
          </a:p>
        </p:txBody>
      </p:sp>
      <p:sp>
        <p:nvSpPr>
          <p:cNvPr id="5" name="Text Box 3"/>
          <p:cNvSpPr txBox="1"/>
          <p:nvPr/>
        </p:nvSpPr>
        <p:spPr>
          <a:xfrm>
            <a:off x="360359" y="4803627"/>
            <a:ext cx="4319640" cy="23029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98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Viewport Mapping transforms Camera Coordinates (normalized) to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Window Coordinates (pixel units)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3E843A1-43B8-4132-BCF1-249CE903D03E}"/>
              </a:ext>
            </a:extLst>
          </p:cNvPr>
          <p:cNvSpPr txBox="1"/>
          <p:nvPr/>
        </p:nvSpPr>
        <p:spPr>
          <a:xfrm>
            <a:off x="360359" y="4803626"/>
            <a:ext cx="4319640" cy="23029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98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Viewport Mapping transforms Camera Coordinates (normalized) to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Window Coordinates (pixel units)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4694D76A-8B07-42DD-854A-9902F56AE758}"/>
              </a:ext>
            </a:extLst>
          </p:cNvPr>
          <p:cNvSpPr txBox="1"/>
          <p:nvPr/>
        </p:nvSpPr>
        <p:spPr>
          <a:xfrm>
            <a:off x="234176" y="1541538"/>
            <a:ext cx="9846449" cy="24505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9840" rIns="90000" bIns="45000" anchor="t" anchorCtr="0" compatLnSpc="0">
            <a:noAutofit/>
          </a:bodyPr>
          <a:lstStyle/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function initView()</a:t>
            </a: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{</a:t>
            </a:r>
          </a:p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    </a:t>
            </a:r>
            <a:r>
              <a:rPr lang="de-DE" sz="28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gl.viewport</a:t>
            </a: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(0, 0, gl.viewportWidth, gl.viewportHeight);</a:t>
            </a:r>
          </a:p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    </a:t>
            </a:r>
            <a:r>
              <a:rPr lang="de-DE" sz="28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mat4.perspective</a:t>
            </a: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(45, aspectRatio, 0.1, 100.0, pMatrix);</a:t>
            </a:r>
          </a:p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       </a:t>
            </a:r>
            <a:r>
              <a:rPr lang="de-DE" sz="28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mat4.identity</a:t>
            </a: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(mvMatrix);</a:t>
            </a:r>
          </a:p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	 </a:t>
            </a:r>
            <a:r>
              <a:rPr lang="de-DE" sz="28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setMatrixUniforms();</a:t>
            </a:r>
          </a:p>
          <a:p>
            <a:pPr lvl="0" hangingPunct="0">
              <a:lnSpc>
                <a:spcPct val="93000"/>
              </a:lnSpc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</a:tabLst>
            </a:pPr>
            <a:r>
              <a:rPr lang="de-DE" sz="28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}</a:t>
            </a:r>
            <a:endParaRPr lang="de-DE" sz="28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8478160" cy="1260360"/>
          </a:xfrm>
        </p:spPr>
        <p:txBody>
          <a:bodyPr/>
          <a:lstStyle/>
          <a:p>
            <a:pPr lvl="0"/>
            <a:r>
              <a:rPr lang="en-AU" sz="4000" b="1" dirty="0"/>
              <a:t>Rasterization</a:t>
            </a:r>
            <a:endParaRPr lang="en-AU" b="1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320" y="1996068"/>
            <a:ext cx="4426920" cy="5275932"/>
          </a:xfrm>
        </p:spPr>
        <p:txBody>
          <a:bodyPr tIns="0"/>
          <a:lstStyle/>
          <a:p>
            <a:pPr lvl="0">
              <a:spcAft>
                <a:spcPts val="1417"/>
              </a:spcAft>
              <a:buSzPct val="45000"/>
              <a:buFont typeface="StarSymbol"/>
              <a:buChar char="●"/>
            </a:pPr>
            <a:r>
              <a:rPr lang="en-AU" sz="2800" dirty="0"/>
              <a:t>Frame buffer is subdivided into a grid of pixels</a:t>
            </a:r>
          </a:p>
          <a:p>
            <a:pPr lvl="0">
              <a:spcAft>
                <a:spcPts val="1417"/>
              </a:spcAft>
              <a:buSzPct val="45000"/>
              <a:buFont typeface="StarSymbol"/>
              <a:buChar char="●"/>
            </a:pPr>
            <a:r>
              <a:rPr lang="en-AU" sz="2800" dirty="0"/>
              <a:t>Determine which pixels are covered by the primitive</a:t>
            </a:r>
          </a:p>
          <a:p>
            <a:pPr lvl="0">
              <a:spcAft>
                <a:spcPts val="1417"/>
              </a:spcAft>
              <a:buSzPct val="45000"/>
              <a:buFont typeface="StarSymbol"/>
              <a:buChar char="●"/>
            </a:pPr>
            <a:r>
              <a:rPr lang="en-AU" sz="2800" dirty="0"/>
              <a:t>Fragment – data relevant to a pixel, finally resolves to a colour/output value (RGB, luminance etc.)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4" y="1468979"/>
            <a:ext cx="4200525" cy="4933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907092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Shaders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82560" y="1630440"/>
            <a:ext cx="8317080" cy="30225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26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2000" b="1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Vertex Shader: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endParaRPr lang="de-DE" sz="800" b="1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uniform mat4 mvpMatrix;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vertex;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varyingColor;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endParaRPr lang="de-DE" sz="18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 main(void)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varyingColor = 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gl_Position = mvpMatrix * vertex;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  <a:r>
              <a:rPr lang="de-DE" sz="20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20719" y="4716360"/>
            <a:ext cx="7740720" cy="24843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6264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2000" b="1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Fragment Shader:</a:t>
            </a: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800" b="1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600" b="1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varyingColor;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fragColor;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endParaRPr lang="de-DE" sz="18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</a:t>
            </a:r>
            <a:r>
              <a:rPr lang="de-DE" sz="1800" b="0" i="0" u="none" strike="noStrike" kern="1200" spc="0" baseline="0">
                <a:ln>
                  <a:noFill/>
                </a:ln>
                <a:solidFill>
                  <a:srgbClr val="8F2100"/>
                </a:solidFill>
                <a:latin typeface="NimbusMonL-Bold" pitchFamily="18"/>
                <a:ea typeface="Microsoft YaHei" pitchFamily="2"/>
                <a:cs typeface="Arial Unicode MS" pitchFamily="34"/>
              </a:rPr>
              <a:t> </a:t>
            </a: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main(void)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fragColor </a:t>
            </a:r>
            <a:r>
              <a:rPr lang="de-DE" sz="1800" b="0" i="0" u="none" strike="noStrike" kern="1200" spc="0" baseline="0">
                <a:ln>
                  <a:noFill/>
                </a:ln>
                <a:solidFill>
                  <a:srgbClr val="666666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= </a:t>
            </a: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varyingColor;</a:t>
            </a:r>
          </a:p>
          <a:p>
            <a:pPr marL="0" marR="0" lvl="0" indent="0" algn="l" rtl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de-DE" sz="18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99399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WebGL Setup</a:t>
            </a:r>
          </a:p>
        </p:txBody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503238" y="1683833"/>
            <a:ext cx="9431337" cy="565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WebGL Examples: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3"/>
              </a:rPr>
              <a:t>http://kbvis.com/downloads/kbvis-examples-webgl.zip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WebGL Inspector: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4"/>
              </a:rPr>
              <a:t>http://benvanik.github.io/WebGL-Inspector/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Latest version of Google Chrome: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4"/>
              </a:rPr>
              <a:t>https://www.google.com/intl/en/chrome/browser/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Launch chrome.exe with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 “</a:t>
            </a:r>
            <a:r>
              <a:rPr lang="en-US" altLang="en-US" sz="2200" i="1" dirty="0"/>
              <a:t>--allow-file-access-from-files</a:t>
            </a:r>
            <a:r>
              <a:rPr lang="en-US" altLang="en-US" sz="2200" dirty="0"/>
              <a:t>” option to load textures and models locally. (As this undermines browser security, do NOT use this mode for browsing or deployment)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“</a:t>
            </a:r>
            <a:r>
              <a:rPr lang="en-US" altLang="en-US" sz="2200" i="1" dirty="0"/>
              <a:t>--enable-unsafe-es3-apis</a:t>
            </a:r>
            <a:r>
              <a:rPr lang="en-US" altLang="en-US" sz="2200" dirty="0"/>
              <a:t>” option to enable WebGL 2.0</a:t>
            </a:r>
          </a:p>
        </p:txBody>
      </p:sp>
    </p:spTree>
    <p:extLst>
      <p:ext uri="{BB962C8B-B14F-4D97-AF65-F5344CB8AC3E}">
        <p14:creationId xmlns:p14="http://schemas.microsoft.com/office/powerpoint/2010/main" val="3353046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7599331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510639"/>
            <a:ext cx="7560107" cy="857786"/>
          </a:xfrm>
          <a:ln/>
        </p:spPr>
        <p:txBody>
          <a:bodyPr tIns="352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Getting Started</a:t>
            </a:r>
          </a:p>
        </p:txBody>
      </p:sp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503238" y="1768475"/>
            <a:ext cx="9288462" cy="543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3040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Create a WebGL context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Implement vertex and fragment shaders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Load your shader source code through the WebGL API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Compile and link your shaders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Load your vertex data into the WebGL buffers 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Use the buffers to draw your scene</a:t>
            </a:r>
          </a:p>
          <a:p>
            <a:pPr>
              <a:lnSpc>
                <a:spcPct val="100000"/>
              </a:lnSpc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>
                <a:cs typeface="TimesNewRomanPSMT" pitchFamily="16" charset="0"/>
              </a:rPr>
              <a:t>Debug and troubleshoot your application</a:t>
            </a:r>
          </a:p>
          <a:p>
            <a:pPr marL="863600" indent="-646113">
              <a:spcAft>
                <a:spcPts val="1425"/>
              </a:spcAft>
              <a:buClrTx/>
              <a:buSzPct val="45000"/>
              <a:buFontTx/>
              <a:buNone/>
            </a:pP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79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1"/>
          <p:cNvSpPr txBox="1">
            <a:spLocks noChangeArrowheads="1"/>
          </p:cNvSpPr>
          <p:nvPr/>
        </p:nvSpPr>
        <p:spPr bwMode="auto">
          <a:xfrm>
            <a:off x="503238" y="107950"/>
            <a:ext cx="90709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168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n-US" altLang="en-US" sz="3600" b="1" dirty="0"/>
              <a:t>Hello WebGL!</a:t>
            </a:r>
          </a:p>
        </p:txBody>
      </p:sp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503238" y="6335713"/>
            <a:ext cx="9070975" cy="77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examples/hello-opengl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644650"/>
            <a:ext cx="46101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4000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99399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Setup and Resources</a:t>
            </a:r>
          </a:p>
        </p:txBody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503238" y="1368425"/>
            <a:ext cx="9431337" cy="597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Presentation Slides (will be updated progressively)</a:t>
            </a:r>
          </a:p>
          <a:p>
            <a:pPr marL="217487" indent="0">
              <a:spcAft>
                <a:spcPts val="1425"/>
              </a:spcAft>
              <a:buSzPct val="45000"/>
            </a:pPr>
            <a:r>
              <a:rPr lang="en-US" altLang="en-US" sz="2200" dirty="0">
                <a:hlinkClick r:id="rId3"/>
              </a:rPr>
              <a:t>http://kbvis.com/downloads/preso.zip</a:t>
            </a:r>
            <a:endParaRPr lang="en-US" altLang="en-US" sz="2200" dirty="0"/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WebGL Examples: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4"/>
              </a:rPr>
              <a:t>http://kbvis.com/downloads/kbvis-examples-webgl.zip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WebGL Inspector: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5"/>
              </a:rPr>
              <a:t>http://benvanik.github.io/WebGL-Inspector/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Latest version of Google Chrome: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r>
              <a:rPr lang="en-US" altLang="en-US" sz="2200" dirty="0">
                <a:hlinkClick r:id="rId5"/>
              </a:rPr>
              <a:t>https://www.google.com/intl/en/chrome/browser/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Launch chrome.exe with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 “</a:t>
            </a:r>
            <a:r>
              <a:rPr lang="en-US" altLang="en-US" sz="2200" i="1" dirty="0"/>
              <a:t>--allow-file-access-from-files</a:t>
            </a:r>
            <a:r>
              <a:rPr lang="en-US" altLang="en-US" sz="2200" dirty="0"/>
              <a:t>” option to load textures and models locally. (As this undermines browser security, do NOT use this mode for browsing or deployment)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200" dirty="0"/>
              <a:t>“</a:t>
            </a:r>
            <a:r>
              <a:rPr lang="en-US" altLang="en-US" sz="2200" i="1" dirty="0"/>
              <a:t>--enable-unsafe-es3-apis</a:t>
            </a:r>
            <a:r>
              <a:rPr lang="en-US" altLang="en-US" sz="2200" dirty="0"/>
              <a:t>” option to enable WebGL 2.0</a:t>
            </a:r>
          </a:p>
        </p:txBody>
      </p:sp>
    </p:spTree>
    <p:extLst>
      <p:ext uri="{BB962C8B-B14F-4D97-AF65-F5344CB8AC3E}">
        <p14:creationId xmlns:p14="http://schemas.microsoft.com/office/powerpoint/2010/main" val="2768177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70261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Hello WebGL - Source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03" y="1079500"/>
            <a:ext cx="7331709" cy="648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1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810637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Creating the </a:t>
            </a:r>
            <a:br>
              <a:rPr lang="en-US" altLang="en-US" sz="3600" b="1" dirty="0"/>
            </a:br>
            <a:r>
              <a:rPr lang="en-US" altLang="en-US" sz="3600" b="1" dirty="0"/>
              <a:t>WebGL Context</a:t>
            </a:r>
          </a:p>
        </p:txBody>
      </p:sp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647700" y="1547813"/>
            <a:ext cx="8928100" cy="294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0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IN" altLang="en-US" sz="1200" dirty="0"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onload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"webGLStart();"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canvas</a:t>
            </a:r>
            <a:r>
              <a:rPr lang="en-IN" altLang="en-US" sz="1200" dirty="0"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"myCanvas"</a:t>
            </a:r>
            <a:r>
              <a:rPr lang="en-IN" altLang="en-US" sz="1200" dirty="0"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IN" altLang="en-US" sz="1200" dirty="0">
                <a:latin typeface="Consolas" panose="020B0609020204030204" pitchFamily="49" charset="0"/>
              </a:rPr>
              <a:t>="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border</a:t>
            </a:r>
            <a:r>
              <a:rPr lang="en-IN" altLang="en-US" sz="1200" dirty="0">
                <a:latin typeface="Consolas" panose="020B0609020204030204" pitchFamily="49" charset="0"/>
              </a:rPr>
              <a:t>: </a:t>
            </a:r>
            <a:r>
              <a:rPr lang="en-IN" altLang="en-US" sz="1200" i="1" dirty="0">
                <a:solidFill>
                  <a:srgbClr val="2A00E1"/>
                </a:solidFill>
                <a:latin typeface="Consolas" panose="020B0609020204030204" pitchFamily="49" charset="0"/>
              </a:rPr>
              <a:t>none</a:t>
            </a:r>
            <a:r>
              <a:rPr lang="en-IN" altLang="en-US" sz="1200" dirty="0">
                <a:latin typeface="Consolas" panose="020B0609020204030204" pitchFamily="49" charset="0"/>
              </a:rPr>
              <a:t>;"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				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"500"</a:t>
            </a:r>
            <a:r>
              <a:rPr lang="en-IN" altLang="en-US" sz="1200" dirty="0">
                <a:latin typeface="Consolas" panose="020B0609020204030204" pitchFamily="49" charset="0"/>
              </a:rPr>
              <a:t> </a:t>
            </a:r>
            <a:r>
              <a:rPr lang="en-IN" altLang="en-US" sz="1200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IN" altLang="en-US" sz="1200" dirty="0">
                <a:latin typeface="Consolas" panose="020B0609020204030204" pitchFamily="49" charset="0"/>
              </a:rPr>
              <a:t>=</a:t>
            </a:r>
            <a:r>
              <a:rPr lang="en-IN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"500"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canvas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200" dirty="0">
                <a:latin typeface="Consolas" panose="020B0609020204030204" pitchFamily="49" charset="0"/>
              </a:rPr>
              <a:t> webGLStart() {</a:t>
            </a:r>
          </a:p>
          <a:p>
            <a:pPr>
              <a:lnSpc>
                <a:spcPct val="98000"/>
              </a:lnSpc>
            </a:pPr>
            <a:r>
              <a:rPr lang="en-IN" altLang="en-US" sz="1200" b="1" dirty="0">
                <a:latin typeface="Consolas" panose="020B0609020204030204" pitchFamily="49" charset="0"/>
              </a:rPr>
              <a:t>	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200" dirty="0">
                <a:latin typeface="Consolas" panose="020B0609020204030204" pitchFamily="49" charset="0"/>
              </a:rPr>
              <a:t> canvas = document.getElementById(</a:t>
            </a:r>
            <a:r>
              <a:rPr lang="en-IN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"myCanvas"</a:t>
            </a:r>
            <a:r>
              <a:rPr lang="en-IN" altLang="en-US" sz="12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initGL(canvas);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initShaders();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initBuffers();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gl.clearColor(0.0, 0.0, 0.0, 1.0);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gl.enable(gl.DEPTH_TEST);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	drawScene();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4751388"/>
            <a:ext cx="9070975" cy="2581275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Include the &lt;canvas&gt; tag in the HTML code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Create a reference to your canvas so you can create a </a:t>
            </a:r>
            <a:r>
              <a:rPr lang="en-IN" altLang="en-US" sz="2200" dirty="0">
                <a:latin typeface="Courier New" panose="02070309020205020404" pitchFamily="49" charset="0"/>
              </a:rPr>
              <a:t>WebGLRenderingContext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The </a:t>
            </a:r>
            <a:r>
              <a:rPr lang="en-IN" altLang="en-US" sz="2200" dirty="0">
                <a:latin typeface="Courier New" panose="02070309020205020404" pitchFamily="49" charset="0"/>
              </a:rPr>
              <a:t>onload </a:t>
            </a:r>
            <a:r>
              <a:rPr lang="en-IN" altLang="en-US" sz="2200" dirty="0"/>
              <a:t>event is triggered when the webpage is loaded</a:t>
            </a:r>
          </a:p>
          <a:p>
            <a:pPr marL="431800" indent="-323850">
              <a:lnSpc>
                <a:spcPct val="89000"/>
              </a:lnSpc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latin typeface="Courier New" panose="02070309020205020404" pitchFamily="49" charset="0"/>
              </a:rPr>
              <a:t>webGLStart</a:t>
            </a:r>
            <a:r>
              <a:rPr lang="en-IN" altLang="en-US" sz="2200" dirty="0">
                <a:latin typeface="CourierNewPSMT" pitchFamily="49" charset="0"/>
                <a:cs typeface="CourierNewPSMT" pitchFamily="49" charset="0"/>
              </a:rPr>
              <a:t>()</a:t>
            </a:r>
            <a:r>
              <a:rPr lang="en-IN" altLang="en-US" sz="2200" dirty="0">
                <a:cs typeface="TimesNewRomanPSMT" pitchFamily="16" charset="0"/>
              </a:rPr>
              <a:t>is the </a:t>
            </a:r>
            <a:r>
              <a:rPr lang="en-IN" altLang="en-US" sz="2200" dirty="0"/>
              <a:t>entry point into your WebGL application</a:t>
            </a:r>
          </a:p>
        </p:txBody>
      </p:sp>
    </p:spTree>
    <p:extLst>
      <p:ext uri="{BB962C8B-B14F-4D97-AF65-F5344CB8AC3E}">
        <p14:creationId xmlns:p14="http://schemas.microsoft.com/office/powerpoint/2010/main" val="4284216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512606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Viewport Setup</a:t>
            </a:r>
          </a:p>
        </p:txBody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360363" y="1655763"/>
            <a:ext cx="9539287" cy="176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56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de-DE" altLang="en-US" sz="1500">
                <a:latin typeface="Courier New" panose="02070309020205020404" pitchFamily="49" charset="0"/>
              </a:rPr>
              <a:t>gl.</a:t>
            </a:r>
            <a:r>
              <a:rPr lang="de-DE" altLang="en-US" sz="1500">
                <a:solidFill>
                  <a:srgbClr val="009999"/>
                </a:solidFill>
                <a:latin typeface="Courier New" panose="02070309020205020404" pitchFamily="49" charset="0"/>
              </a:rPr>
              <a:t>viewport</a:t>
            </a:r>
            <a:r>
              <a:rPr lang="de-DE" altLang="en-US" sz="1500">
                <a:latin typeface="Courier New" panose="02070309020205020404" pitchFamily="49" charset="0"/>
              </a:rPr>
              <a:t>(0, 0, gl.viewportWidth, gl.viewportHeight);</a:t>
            </a:r>
          </a:p>
          <a:p>
            <a:pPr>
              <a:lnSpc>
                <a:spcPct val="100000"/>
              </a:lnSpc>
            </a:pPr>
            <a:r>
              <a:rPr lang="de-DE" altLang="en-US" sz="1500">
                <a:latin typeface="Courier New" panose="02070309020205020404" pitchFamily="49" charset="0"/>
              </a:rPr>
              <a:t>gl.</a:t>
            </a:r>
            <a:r>
              <a:rPr lang="de-DE" altLang="en-US" sz="1500">
                <a:solidFill>
                  <a:srgbClr val="009999"/>
                </a:solidFill>
                <a:latin typeface="Courier New" panose="02070309020205020404" pitchFamily="49" charset="0"/>
              </a:rPr>
              <a:t>clear</a:t>
            </a:r>
            <a:r>
              <a:rPr lang="de-DE" altLang="en-US" sz="1500">
                <a:latin typeface="Courier New" panose="02070309020205020404" pitchFamily="49" charset="0"/>
              </a:rPr>
              <a:t>(gl.COLOR_BUFFER_BIT | gl.DEPTH_BUFFER_BIT);</a:t>
            </a:r>
          </a:p>
          <a:p>
            <a:pPr>
              <a:lnSpc>
                <a:spcPct val="100000"/>
              </a:lnSpc>
            </a:pPr>
            <a:endParaRPr lang="de-DE" altLang="en-US" sz="140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de-DE" altLang="en-US" sz="1500">
                <a:latin typeface="Courier New" panose="02070309020205020404" pitchFamily="49" charset="0"/>
              </a:rPr>
              <a:t>mat4.</a:t>
            </a:r>
            <a:r>
              <a:rPr lang="de-DE" altLang="en-US" sz="1500">
                <a:solidFill>
                  <a:srgbClr val="009999"/>
                </a:solidFill>
                <a:latin typeface="Courier New" panose="02070309020205020404" pitchFamily="49" charset="0"/>
              </a:rPr>
              <a:t>perspective</a:t>
            </a:r>
            <a:r>
              <a:rPr lang="de-DE" altLang="en-US" sz="1500">
                <a:latin typeface="Courier New" panose="02070309020205020404" pitchFamily="49" charset="0"/>
              </a:rPr>
              <a:t>(45, gl.viewportWidth / gl.viewportHeight, 0.1, 100.0, pMatrix);</a:t>
            </a:r>
          </a:p>
          <a:p>
            <a:pPr>
              <a:lnSpc>
                <a:spcPct val="100000"/>
              </a:lnSpc>
            </a:pPr>
            <a:endParaRPr lang="de-DE" altLang="en-US" sz="1400">
              <a:latin typeface="Courier New" panose="02070309020205020404" pitchFamily="49" charset="0"/>
            </a:endParaRP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360363" y="3743325"/>
            <a:ext cx="4319587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200"/>
              <a:t>Viewport Mapping transforms </a:t>
            </a:r>
          </a:p>
          <a:p>
            <a:r>
              <a:rPr lang="de-DE" altLang="en-US" sz="2200"/>
              <a:t>Camera Coordinates (normalized) </a:t>
            </a:r>
          </a:p>
          <a:p>
            <a:r>
              <a:rPr lang="de-DE" altLang="en-US" sz="2200"/>
              <a:t>to </a:t>
            </a:r>
          </a:p>
          <a:p>
            <a:r>
              <a:rPr lang="de-DE" altLang="en-US" sz="2200"/>
              <a:t>Window Coordinates </a:t>
            </a:r>
          </a:p>
          <a:p>
            <a:r>
              <a:rPr lang="de-DE" altLang="en-US" sz="2200"/>
              <a:t>(pixel units)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9"/>
          <a:stretch>
            <a:fillRect/>
          </a:stretch>
        </p:blipFill>
        <p:spPr bwMode="auto">
          <a:xfrm>
            <a:off x="4568825" y="3622675"/>
            <a:ext cx="5295900" cy="357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0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40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9E4DCA-0608-4DC6-89A2-359AF713E1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6768791"/>
            <a:ext cx="9072000" cy="546330"/>
          </a:xfrm>
        </p:spPr>
        <p:txBody>
          <a:bodyPr/>
          <a:lstStyle/>
          <a:p>
            <a:r>
              <a:rPr lang="en-AU" dirty="0">
                <a:hlinkClick r:id="rId2"/>
              </a:rPr>
              <a:t>www.khronos.org/registry/OpenGL-Refpages/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E7F88E-A2AF-474F-B8F8-DE210AF0C0D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AU" dirty="0"/>
              <a:t>glViewport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BC627-A3A6-4BF1-92DC-86D044DA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563120"/>
            <a:ext cx="7353184" cy="50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69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880741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Creating Geometry</a:t>
            </a:r>
          </a:p>
        </p:txBody>
      </p:sp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647700" y="1187450"/>
            <a:ext cx="8928100" cy="436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0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200" dirty="0">
                <a:latin typeface="Consolas" panose="020B0609020204030204" pitchFamily="49" charset="0"/>
              </a:rPr>
              <a:t> initBuffers() {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triangleVertexPositionBuffer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triangleVertexPositionBuffer);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   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200" dirty="0">
                <a:latin typeface="Consolas" panose="020B0609020204030204" pitchFamily="49" charset="0"/>
              </a:rPr>
              <a:t> vertices = [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 0.0,  1.0,  0.0,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-1.0, -1.0,  0.0,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 1.0, -1.0,  0.0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200" dirty="0">
                <a:latin typeface="Consolas" panose="020B0609020204030204" pitchFamily="49" charset="0"/>
              </a:rPr>
              <a:t> Float32Array(vertices),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triangleVertexPositionBuffer.itemSize = 3;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triangleVertexPositionBuffer.numItems = 3;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squareVertexPositionBuffer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squareVertexPositionBuffer);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vertices = [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 1.0,  1.0,  0.0,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-1.0,  1.0,  0.0,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 1.0, -1.0,  0.0,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-1.0, -1.0,  0.0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200" dirty="0">
                <a:latin typeface="Consolas" panose="020B0609020204030204" pitchFamily="49" charset="0"/>
              </a:rPr>
              <a:t> Float32Array(vertices),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squareVertexPositionBuffer.itemSize = 3;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squareVertexPositionBuffer.numItems = 4;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616575"/>
            <a:ext cx="9070975" cy="1833563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Create the Vertex Buffer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createBuffer()</a:t>
            </a:r>
            <a:r>
              <a:rPr lang="en-IN" altLang="en-US" sz="2200" dirty="0"/>
              <a:t> 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Bind the Vertex Buffer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bindBuffer()</a:t>
            </a:r>
            <a:r>
              <a:rPr lang="en-IN" altLang="en-US" sz="2200" dirty="0"/>
              <a:t> . Subsequent buffer API calls apply to this buffer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Allocate and populate the buffer using </a:t>
            </a:r>
            <a:r>
              <a:rPr lang="en-IN" altLang="en-US" sz="2200" dirty="0">
                <a:solidFill>
                  <a:srgbClr val="009999"/>
                </a:solidFill>
                <a:latin typeface="Consolas" panose="020B0609020204030204" pitchFamily="49" charset="0"/>
              </a:rPr>
              <a:t>bufferData()</a:t>
            </a:r>
          </a:p>
        </p:txBody>
      </p:sp>
    </p:spTree>
    <p:extLst>
      <p:ext uri="{BB962C8B-B14F-4D97-AF65-F5344CB8AC3E}">
        <p14:creationId xmlns:p14="http://schemas.microsoft.com/office/powerpoint/2010/main" val="926750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281113"/>
            <a:ext cx="9626600" cy="599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7501" y="107950"/>
            <a:ext cx="7188200" cy="184785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Vertex and Index Buffers</a:t>
            </a:r>
            <a:br>
              <a:rPr lang="en-US" altLang="en-US" sz="3600" b="1" dirty="0"/>
            </a:br>
            <a:endParaRPr lang="en-US" altLang="en-US" sz="3600" b="1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1955800"/>
            <a:ext cx="39592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865313"/>
            <a:ext cx="36004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4802188"/>
            <a:ext cx="2519363" cy="224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6202363" y="6208713"/>
            <a:ext cx="311467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800"/>
              <a:t>with Indexing</a:t>
            </a: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8" y="4119563"/>
            <a:ext cx="11811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67031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239474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Drawing the Scene</a:t>
            </a:r>
          </a:p>
        </p:txBody>
      </p:sp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431800" y="1368425"/>
            <a:ext cx="9504363" cy="418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0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200" dirty="0">
                <a:latin typeface="Consolas" panose="020B0609020204030204" pitchFamily="49" charset="0"/>
              </a:rPr>
              <a:t> drawScene() {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gl.viewport(0, 0, gl.viewportWidth, gl.viewportHeight);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gl.clear(gl.COLOR_BUFFER_BIT | gl.DEPTH_BUFFER_BIT);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mat4.perspective(45, gl.viewportWidth / gl.viewportHeight, 0.1, 100.0, pMatrix);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mat4.identity(mvMatrix);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mat4.translate(mvMatrix, [-1.5, 0.0, -7.0]);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triangleVertexPositionBuffer);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							triangleVertexPositionBuffer.itemSize, gl.FLOAT,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2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gl.drawArrays(gl.TRIANGLES, 0, triangleVertexPositionBuffer.numItems);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mat4.translate(mvMatrix, [3.0, 0.0, 0.0]);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squareVertexPositionBuffer);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    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latin typeface="Consolas" panose="020B0609020204030204" pitchFamily="49" charset="0"/>
              </a:rPr>
              <a:t>							squareVertexPositionBuffer.itemSize, gl.FLOAT, </a:t>
            </a: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200" dirty="0"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gl.drawArrays(gl.TRIANGLE_STRIP, 0, squareVertexPositionBuffer.numItems);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651500"/>
            <a:ext cx="9070975" cy="1649413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Specify the viewport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viewport()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Bind the vertex buffer, and link the shader vertex attribute to the buffer data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vertexAttribPointer()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Draw the vertex arrays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drawArrays()</a:t>
            </a:r>
            <a:r>
              <a:rPr lang="en-IN" altLang="en-US" sz="2200" dirty="0">
                <a:cs typeface="TimesNewRomanPSMT" pitchFamily="1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10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54823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Positioning Objects</a:t>
            </a:r>
          </a:p>
        </p:txBody>
      </p:sp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360363" y="1331913"/>
            <a:ext cx="9539287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56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de-DE" altLang="en-US">
                <a:latin typeface="Courier New" panose="02070309020205020404" pitchFamily="49" charset="0"/>
              </a:rPr>
              <a:t>mat4.identity(mvMatrix);</a:t>
            </a:r>
          </a:p>
          <a:p>
            <a:pPr>
              <a:lnSpc>
                <a:spcPct val="100000"/>
              </a:lnSpc>
            </a:pPr>
            <a:r>
              <a:rPr lang="de-DE" altLang="en-US">
                <a:latin typeface="Courier New" panose="02070309020205020404" pitchFamily="49" charset="0"/>
              </a:rPr>
              <a:t>mat4.translate(mvMatrix, [-1.5, 0.0, -7.0]);</a:t>
            </a:r>
          </a:p>
          <a:p>
            <a:pPr>
              <a:lnSpc>
                <a:spcPct val="100000"/>
              </a:lnSpc>
            </a:pPr>
            <a:r>
              <a:rPr lang="de-DE" altLang="en-US">
                <a:latin typeface="Consolas" panose="020B0609020204030204" pitchFamily="49" charset="0"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de-DE" altLang="en-US">
                <a:latin typeface="Courier New" panose="02070309020205020404" pitchFamily="49" charset="0"/>
              </a:rPr>
              <a:t>setMatrixUniforms();</a:t>
            </a:r>
          </a:p>
          <a:p>
            <a:pPr>
              <a:lnSpc>
                <a:spcPct val="100000"/>
              </a:lnSpc>
            </a:pPr>
            <a:endParaRPr lang="de-DE" altLang="en-US" sz="1400">
              <a:latin typeface="Courier New" panose="02070309020205020404" pitchFamily="49" charset="0"/>
            </a:endParaRP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360363" y="6048375"/>
            <a:ext cx="431958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800"/>
              <a:t>Right Handed Coordinate System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3067050"/>
            <a:ext cx="3527425" cy="262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2376488"/>
            <a:ext cx="4314825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325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322601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Drawing Vertices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2750" y="1258888"/>
            <a:ext cx="9070975" cy="6856412"/>
          </a:xfrm>
          <a:ln/>
        </p:spPr>
        <p:txBody>
          <a:bodyPr tIns="5544"/>
          <a:lstStyle/>
          <a:p>
            <a:pPr marL="0" indent="107950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b="1" dirty="0">
                <a:solidFill>
                  <a:srgbClr val="009999"/>
                </a:solidFill>
                <a:latin typeface="Consolas" panose="020B0609020204030204" pitchFamily="49" charset="0"/>
              </a:rPr>
              <a:t>gl.drawArrays</a:t>
            </a:r>
            <a:r>
              <a:rPr lang="en-IN" altLang="en-US" sz="2200" dirty="0">
                <a:latin typeface="Consolas" panose="020B0609020204030204" pitchFamily="49" charset="0"/>
              </a:rPr>
              <a:t>(	mode, first, count );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render geometric primitives from bound and enabled vertex data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cs typeface="TimesNewRomanPSMT" pitchFamily="16" charset="0"/>
              </a:rPr>
              <a:t>mode</a:t>
            </a:r>
            <a:r>
              <a:rPr lang="en-IN" altLang="en-US" sz="2200" dirty="0">
                <a:cs typeface="TimesNewRomanPSMT" pitchFamily="16" charset="0"/>
              </a:rPr>
              <a:t> [in] – type of primitives to render - gl.LINE_STRIP, gl.LINES, gl.POINTS, gl.TRIANGLE_STRIP, or gl.TRIANGLES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cs typeface="TimesNewRomanPSMT" pitchFamily="16" charset="0"/>
              </a:rPr>
              <a:t>first </a:t>
            </a:r>
            <a:r>
              <a:rPr lang="en-IN" altLang="en-US" sz="2200" dirty="0">
                <a:cs typeface="TimesNewRomanPSMT" pitchFamily="16" charset="0"/>
              </a:rPr>
              <a:t>[in] </a:t>
            </a:r>
            <a:r>
              <a:rPr lang="en-IN" altLang="en-US" sz="2200" i="1" dirty="0">
                <a:cs typeface="TimesNewRomanPSMT" pitchFamily="16" charset="0"/>
              </a:rPr>
              <a:t>- </a:t>
            </a:r>
            <a:r>
              <a:rPr lang="en-IN" altLang="en-US" sz="2200" dirty="0">
                <a:cs typeface="TimesNewRomanPSMT" pitchFamily="16" charset="0"/>
              </a:rPr>
              <a:t>starting index in the enabled array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cs typeface="TimesNewRomanPSMT" pitchFamily="16" charset="0"/>
              </a:rPr>
              <a:t>count </a:t>
            </a:r>
            <a:r>
              <a:rPr lang="en-IN" altLang="en-US" sz="2200" dirty="0">
                <a:cs typeface="TimesNewRomanPSMT" pitchFamily="16" charset="0"/>
              </a:rPr>
              <a:t>[in] - number of indices to be rendered</a:t>
            </a:r>
          </a:p>
          <a:p>
            <a:pPr marL="0" indent="107950">
              <a:lnSpc>
                <a:spcPct val="98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b="1" dirty="0">
                <a:solidFill>
                  <a:srgbClr val="009999"/>
                </a:solidFill>
                <a:latin typeface="Consolas" panose="020B0609020204030204" pitchFamily="49" charset="0"/>
              </a:rPr>
              <a:t>gl.drawElements</a:t>
            </a:r>
            <a:r>
              <a:rPr lang="en-IN" altLang="en-US" sz="2200" dirty="0">
                <a:latin typeface="Consolas" panose="020B0609020204030204" pitchFamily="49" charset="0"/>
              </a:rPr>
              <a:t>( mode, count, type, offset );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renders geometric primitives indexed by element array data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cs typeface="TimesNewRomanPSMT" pitchFamily="16" charset="0"/>
              </a:rPr>
              <a:t>mode</a:t>
            </a:r>
            <a:r>
              <a:rPr lang="en-IN" altLang="en-US" sz="2200" dirty="0">
                <a:cs typeface="TimesNewRomanPSMT" pitchFamily="16" charset="0"/>
              </a:rPr>
              <a:t> [in] – type of primitives to render. gl.LINE_STRIP, gl.LINES, gl.POINTS, gl.TRIANGLE_STRIP, or gl.TRIANGLES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cs typeface="TimesNewRomanPSMT" pitchFamily="16" charset="0"/>
              </a:rPr>
              <a:t>count </a:t>
            </a:r>
            <a:r>
              <a:rPr lang="en-IN" altLang="en-US" sz="2200" dirty="0">
                <a:cs typeface="TimesNewRomanPSMT" pitchFamily="16" charset="0"/>
              </a:rPr>
              <a:t>- number of indices to be rendered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type [in] - type of elements. Must be gl.UNSIGNED_SHORT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offset [in] - Offset into element array buffer</a:t>
            </a: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IN" altLang="en-US" sz="2200" dirty="0">
              <a:cs typeface="TimesNewRomanPSMT" pitchFamily="16" charset="0"/>
            </a:endParaRP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IN" altLang="en-US" sz="2200" dirty="0">
              <a:cs typeface="TimesNewRomanPSMT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232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132596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Vertex and Fragment </a:t>
            </a:r>
            <a:br>
              <a:rPr lang="en-US" altLang="en-US" sz="3600" b="1" dirty="0">
                <a:cs typeface="TimesNewRomanPS-BoldMT" charset="0"/>
              </a:rPr>
            </a:br>
            <a:r>
              <a:rPr lang="en-US" altLang="en-US" sz="3600" b="1" dirty="0">
                <a:cs typeface="TimesNewRomanPS-BoldMT" charset="0"/>
              </a:rPr>
              <a:t>Shaders</a:t>
            </a:r>
          </a:p>
        </p:txBody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179388" y="1368425"/>
            <a:ext cx="9504362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"shader-vs"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"x-shader/x-vertex"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attribute vec3 aVertexPosition;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uniform mat4 uMVMatrix;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uniform mat4 uPMatrix;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gl_Position = uPMatrix * uMVMatrix * vec4(aVertexPosition, 1.0);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"shader-fs"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en-IN" altLang="en-US" sz="13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IN" altLang="en-US" sz="1300" dirty="0">
                <a:latin typeface="Consolas" panose="020B0609020204030204" pitchFamily="49" charset="0"/>
              </a:rPr>
              <a:t>=</a:t>
            </a:r>
            <a:r>
              <a:rPr lang="en-IN" altLang="en-US" sz="1300" i="1" dirty="0">
                <a:solidFill>
                  <a:srgbClr val="2A00FF"/>
                </a:solidFill>
                <a:latin typeface="Consolas" panose="020B0609020204030204" pitchFamily="49" charset="0"/>
              </a:rPr>
              <a:t>"x-shader/x-fragment"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precision mediump float;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void main(void)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gl_FragColor = vec4(1.0, 1.0, 1.0, 1.0);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altLang="en-US" sz="13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5040313"/>
            <a:ext cx="9070975" cy="2519362"/>
          </a:xfrm>
          <a:ln/>
        </p:spPr>
        <p:txBody>
          <a:bodyPr tIns="17640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000" dirty="0">
                <a:cs typeface="TimesNewRomanPSMT" pitchFamily="16" charset="0"/>
              </a:rPr>
              <a:t>Vertex Shader – uses vertex attributes, transformation state, uniforms (global constant data) to compute vertex position and other values (normals, lighting values etc.)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000" dirty="0">
                <a:cs typeface="TimesNewRomanPSMT" pitchFamily="16" charset="0"/>
              </a:rPr>
              <a:t>Fragment Shader – uses vertex data from the vertex shader (interpolated across fragments) and uniforms to compute the final colour of a fragment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000" dirty="0">
                <a:cs typeface="TimesNewRomanPSMT" pitchFamily="16" charset="0"/>
              </a:rPr>
              <a:t>Computed values from the vertex shader are passed to the fragment shader via </a:t>
            </a:r>
            <a:r>
              <a:rPr lang="en-IN" altLang="en-US" sz="2000" dirty="0">
                <a:latin typeface="Courier New" panose="02070309020205020404" pitchFamily="49" charset="0"/>
                <a:cs typeface="TimesNewRomanPSMT" pitchFamily="16" charset="0"/>
              </a:rPr>
              <a:t>varying </a:t>
            </a:r>
            <a:r>
              <a:rPr lang="en-IN" altLang="en-US" sz="2000" dirty="0">
                <a:cs typeface="TimesNewRomanPSMT" pitchFamily="16" charset="0"/>
              </a:rPr>
              <a:t>variables</a:t>
            </a: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1295400"/>
            <a:ext cx="3783012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0537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09F34C-E6DE-49E0-960B-6A3E50A0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5" y="1936929"/>
            <a:ext cx="9612274" cy="51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619484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Buffer Objects </a:t>
            </a:r>
          </a:p>
        </p:txBody>
      </p:sp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503238" y="1660525"/>
            <a:ext cx="9070975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Transferring vertex data to GPU for every draw is inefficient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VBOs are arrays of vertex data on the GPU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PBOs are used to perform pixel transfers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After allocation, buffers may be read and written to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gl.bufferData</a:t>
            </a:r>
            <a:r>
              <a:rPr lang="en-US" altLang="en-US" sz="2800" dirty="0"/>
              <a:t> - creates and initializes a buffer object's data store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gl.bindBuffer</a:t>
            </a:r>
            <a:r>
              <a:rPr lang="en-US" altLang="en-US" sz="2800" dirty="0"/>
              <a:t> - bind a buffer object for use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7433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70975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VBO</a:t>
            </a:r>
          </a:p>
        </p:txBody>
      </p:sp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503238" y="1768475"/>
            <a:ext cx="9070975" cy="489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Vertex Buffer Object</a:t>
            </a:r>
            <a:r>
              <a:rPr lang="en-US" altLang="en-US" sz="2800" dirty="0"/>
              <a:t> - source for vertex array data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gl.vertexAttribPointer</a:t>
            </a:r>
            <a:r>
              <a:rPr lang="en-US" altLang="en-US" sz="2800" dirty="0"/>
              <a:t> - define an array of generic vertex attribute data, tell OpenGL programmable pipeline how to locate vertex position data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gl.drawArrays - </a:t>
            </a:r>
            <a:r>
              <a:rPr lang="en-US" altLang="en-US" sz="2800" dirty="0"/>
              <a:t>render vertices from array data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b="1" dirty="0"/>
              <a:t>gl.drawElements - </a:t>
            </a:r>
            <a:r>
              <a:rPr lang="en-US" altLang="en-US" sz="2800" dirty="0"/>
              <a:t>specify vertices by using array of indices from an Index Buffer, avoid duplicating repeated vertices</a:t>
            </a:r>
          </a:p>
        </p:txBody>
      </p:sp>
    </p:spTree>
    <p:extLst>
      <p:ext uri="{BB962C8B-B14F-4D97-AF65-F5344CB8AC3E}">
        <p14:creationId xmlns:p14="http://schemas.microsoft.com/office/powerpoint/2010/main" val="3593973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9E4DCA-0608-4DC6-89A2-359AF713E1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6768791"/>
            <a:ext cx="9072000" cy="546330"/>
          </a:xfrm>
        </p:spPr>
        <p:txBody>
          <a:bodyPr/>
          <a:lstStyle/>
          <a:p>
            <a:r>
              <a:rPr lang="en-AU" dirty="0">
                <a:hlinkClick r:id="rId2"/>
              </a:rPr>
              <a:t>http://docs.gl/gl3/glGenBuffers</a:t>
            </a:r>
            <a:endParaRPr lang="en-AU" dirty="0"/>
          </a:p>
        </p:txBody>
      </p:sp>
      <p:pic>
        <p:nvPicPr>
          <p:cNvPr id="3074" name="Picture 2" descr="C:\Users\karthikb\AppData\Local\Temp\SNAGHTML29f5e3b4.PNG">
            <a:extLst>
              <a:ext uri="{FF2B5EF4-FFF2-40B4-BE49-F238E27FC236}">
                <a16:creationId xmlns:a16="http://schemas.microsoft.com/office/drawing/2014/main" id="{0611F458-E9B9-4D54-9E5A-E4D2BBDA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" y="307742"/>
            <a:ext cx="9065463" cy="627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003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9E4DCA-0608-4DC6-89A2-359AF713E1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6969511"/>
            <a:ext cx="9072000" cy="345609"/>
          </a:xfrm>
        </p:spPr>
        <p:txBody>
          <a:bodyPr/>
          <a:lstStyle/>
          <a:p>
            <a:r>
              <a:rPr lang="en-AU" dirty="0">
                <a:hlinkClick r:id="rId2"/>
              </a:rPr>
              <a:t>http://docs.gl/gl3/glBindBuffer</a:t>
            </a:r>
            <a:endParaRPr lang="en-AU" dirty="0"/>
          </a:p>
        </p:txBody>
      </p:sp>
      <p:pic>
        <p:nvPicPr>
          <p:cNvPr id="1028" name="Picture 4" descr="C:\Users\karthikb\AppData\Local\Temp\SNAGHTML29f6d1ed.PNG">
            <a:extLst>
              <a:ext uri="{FF2B5EF4-FFF2-40B4-BE49-F238E27FC236}">
                <a16:creationId xmlns:a16="http://schemas.microsoft.com/office/drawing/2014/main" id="{31C2F3BC-275E-4094-AC8D-5344428D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" y="0"/>
            <a:ext cx="8584245" cy="70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478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9E4DCA-0608-4DC6-89A2-359AF713E1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7058723"/>
            <a:ext cx="9072000" cy="500952"/>
          </a:xfrm>
        </p:spPr>
        <p:txBody>
          <a:bodyPr/>
          <a:lstStyle/>
          <a:p>
            <a:r>
              <a:rPr lang="en-AU" dirty="0">
                <a:hlinkClick r:id="rId2"/>
              </a:rPr>
              <a:t>http://docs.gl/gl3/glBufferData</a:t>
            </a:r>
            <a:endParaRPr lang="en-AU" dirty="0"/>
          </a:p>
        </p:txBody>
      </p:sp>
      <p:pic>
        <p:nvPicPr>
          <p:cNvPr id="2050" name="Picture 2" descr="C:\Users\karthikb\AppData\Local\Temp\SNAGHTML29f29e1e.PNG">
            <a:extLst>
              <a:ext uri="{FF2B5EF4-FFF2-40B4-BE49-F238E27FC236}">
                <a16:creationId xmlns:a16="http://schemas.microsoft.com/office/drawing/2014/main" id="{C1A2252A-5160-4636-AF30-D700DF86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953250" cy="705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976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3280" y="345960"/>
            <a:ext cx="9070920" cy="1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16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Exercise 1.1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03280" y="5319132"/>
            <a:ext cx="9070920" cy="20632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80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Centre the triangle above the square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Send your edited index.html to: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  <a:hlinkClick r:id="rId3"/>
              </a:rPr>
              <a:t> 3d@kbvis.com</a:t>
            </a:r>
            <a:endParaRPr lang="en-US" sz="32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9BA6E-5DA9-4529-8815-D84748AAB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855" y="1752866"/>
            <a:ext cx="3319770" cy="33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3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3280" y="345960"/>
            <a:ext cx="9070920" cy="1171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16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Exercise 1.2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03280" y="5408340"/>
            <a:ext cx="9070920" cy="19740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280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 Draw the objects four times,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 each of the four quadrants of the canvas</a:t>
            </a:r>
            <a:endParaRPr lang="en-US" sz="32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Send your edited index.html to:</a:t>
            </a:r>
          </a:p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  <a:hlinkClick r:id="rId3"/>
              </a:rPr>
              <a:t> 3d@kbvis.com</a:t>
            </a:r>
            <a:endParaRPr lang="en-US" sz="32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7FB52-0CDA-424F-A6C8-1B84E812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488" y="1511294"/>
            <a:ext cx="3826504" cy="38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06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884877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17C9-665E-412C-AC84-F7E66EC2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Exercise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B4E3C-7677-4FE3-B552-856EF0F5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4" y="2061378"/>
            <a:ext cx="8961897" cy="469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573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17C9-665E-412C-AC84-F7E66EC2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Exercise 1.2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7213C-1049-4989-81CA-903E026B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6" y="1408199"/>
            <a:ext cx="9186673" cy="61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4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8482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>
                <a:cs typeface="Times New Roman" pitchFamily="18"/>
              </a:rPr>
              <a:t>What is OpenGL?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4989600"/>
          </a:xfrm>
        </p:spPr>
        <p:txBody>
          <a:bodyPr tIns="248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Software Interface to Graphics Hardware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OpenGL is a Standard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Vendors implement the API (NVIDIA, AMD etc.)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Implementations conform to core standard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Implementations have own performance characteristics and extensions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OpenGL is Low-Level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Toolkits may be built on top of OpenGL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813012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Adding Colour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306513" y="581342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example02-colour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527175"/>
            <a:ext cx="46101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133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619484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Defining Colours</a:t>
            </a:r>
          </a:p>
        </p:txBody>
      </p:sp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647700" y="1295400"/>
            <a:ext cx="8928100" cy="45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300" dirty="0">
                <a:latin typeface="Consolas" panose="020B0609020204030204" pitchFamily="49" charset="0"/>
              </a:rPr>
              <a:t> initBuffers()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	   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triangleVertexColorBuffer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triangleVertexColorBuffer);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colors = [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1.0, 0.0, 0.0, 1.0,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0.0, 1.0, 0.0, 1.0,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0.0, 0.0, 1.0, 1.0,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300" dirty="0">
                <a:latin typeface="Consolas" panose="020B0609020204030204" pitchFamily="49" charset="0"/>
              </a:rPr>
              <a:t> Float32Array(colors),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triangleVertexColorBuffer.itemSize = 4;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triangleVertexColorBuffer.numItems = 3;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	   ...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squareVertexColorBuffer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gl.bindBuffer(gl.ARRAY_BUFFER, squareVertexColorBuffer);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colors = []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1300" dirty="0">
                <a:latin typeface="Consolas" panose="020B0609020204030204" pitchFamily="49" charset="0"/>
              </a:rPr>
              <a:t> (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300" dirty="0">
                <a:latin typeface="Consolas" panose="020B0609020204030204" pitchFamily="49" charset="0"/>
              </a:rPr>
              <a:t> i=0; i &lt; 4; i++) {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colors = colors.concat([0.5, 0.5, 1.0, 1.0]);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13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300" dirty="0">
                <a:latin typeface="Consolas" panose="020B0609020204030204" pitchFamily="49" charset="0"/>
              </a:rPr>
              <a:t> Float32Array(colors),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squareVertexColorBuffer.itemSize = 4;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    squareVertexColorBuffer.numItems = 4;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solidFill>
                  <a:srgbClr val="00808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795963"/>
            <a:ext cx="9070975" cy="1833562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Create the Colour attributes Buffer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createBuffer()</a:t>
            </a:r>
            <a:r>
              <a:rPr lang="en-IN" altLang="en-US" sz="2200" dirty="0"/>
              <a:t> 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Bind the Colour Buffer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bindBuffer()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/>
              <a:t>Allocate and populate the buffer using </a:t>
            </a:r>
            <a:r>
              <a:rPr lang="en-IN" altLang="en-US" sz="2200" dirty="0">
                <a:solidFill>
                  <a:srgbClr val="009999"/>
                </a:solidFill>
                <a:latin typeface="Consolas" panose="020B0609020204030204" pitchFamily="49" charset="0"/>
              </a:rPr>
              <a:t>bufferData()</a:t>
            </a:r>
          </a:p>
        </p:txBody>
      </p:sp>
    </p:spTree>
    <p:extLst>
      <p:ext uri="{BB962C8B-B14F-4D97-AF65-F5344CB8AC3E}">
        <p14:creationId xmlns:p14="http://schemas.microsoft.com/office/powerpoint/2010/main" val="257898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8023245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Setting up </a:t>
            </a:r>
            <a:br>
              <a:rPr lang="en-US" altLang="en-US" sz="3600" b="1" dirty="0">
                <a:cs typeface="TimesNewRomanPS-BoldMT" charset="0"/>
              </a:rPr>
            </a:br>
            <a:r>
              <a:rPr lang="en-US" altLang="en-US" sz="3600" b="1" dirty="0">
                <a:cs typeface="TimesNewRomanPS-BoldMT" charset="0"/>
              </a:rPr>
              <a:t>Vertex Attributes</a:t>
            </a:r>
          </a:p>
        </p:txBody>
      </p:sp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261938" y="6096000"/>
            <a:ext cx="9466262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2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getAttribLocation</a:t>
            </a:r>
            <a:r>
              <a:rPr lang="en-IN" altLang="en-US" sz="1300" dirty="0">
                <a:latin typeface="Consolas" panose="020B0609020204030204" pitchFamily="49" charset="0"/>
              </a:rPr>
              <a:t>() - returns the “address” of the specified shader variable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enableVertexAttribArray</a:t>
            </a:r>
            <a:r>
              <a:rPr lang="en-IN" altLang="en-US" sz="1300" dirty="0">
                <a:latin typeface="Consolas" panose="020B0609020204030204" pitchFamily="49" charset="0"/>
              </a:rPr>
              <a:t>() - the values in the vertex attribute array will be accessed and used for 	rendering when calls are made 	to glDrawArrays or glDrawElements</a:t>
            </a:r>
          </a:p>
          <a:p>
            <a:pPr>
              <a:lnSpc>
                <a:spcPct val="98000"/>
              </a:lnSpc>
            </a:pPr>
            <a:r>
              <a:rPr lang="en-IN" altLang="en-US" sz="1300" dirty="0">
                <a:latin typeface="Consolas" panose="020B0609020204030204" pitchFamily="49" charset="0"/>
              </a:rPr>
              <a:t>gl.</a:t>
            </a:r>
            <a:r>
              <a:rPr lang="en-IN" altLang="en-US" sz="1300" b="1" dirty="0">
                <a:latin typeface="Consolas" panose="020B0609020204030204" pitchFamily="49" charset="0"/>
              </a:rPr>
              <a:t>getUniformLocation</a:t>
            </a:r>
            <a:r>
              <a:rPr lang="en-IN" altLang="en-US" sz="1300" dirty="0">
                <a:latin typeface="Consolas" panose="020B0609020204030204" pitchFamily="49" charset="0"/>
              </a:rPr>
              <a:t>() - returns the “address” of the specified shader uniform, which can then be used 	to set the value.</a:t>
            </a:r>
          </a:p>
          <a:p>
            <a:pPr>
              <a:lnSpc>
                <a:spcPct val="98000"/>
              </a:lnSpc>
            </a:pPr>
            <a:endParaRPr lang="en-IN" altLang="en-US" sz="1300" dirty="0">
              <a:latin typeface="Consolas" panose="020B0609020204030204" pitchFamily="49" charset="0"/>
            </a:endParaRPr>
          </a:p>
        </p:txBody>
      </p:sp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-107950" y="1336675"/>
            <a:ext cx="10367963" cy="457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52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b="1" dirty="0">
                <a:latin typeface="Consolas" panose="020B0609020204030204" pitchFamily="49" charset="0"/>
              </a:rPr>
              <a:t>initShaders</a:t>
            </a:r>
            <a:r>
              <a:rPr lang="en-IN" altLang="en-US" sz="14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400" dirty="0">
                <a:latin typeface="Consolas" panose="020B0609020204030204" pitchFamily="49" charset="0"/>
              </a:rPr>
              <a:t> fragmentShader = getShader(gl,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"shader-fs"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400" dirty="0">
                <a:latin typeface="Consolas" panose="020B0609020204030204" pitchFamily="49" charset="0"/>
              </a:rPr>
              <a:t> vertexShader = getShader(gl,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"shader-vs"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shaderProgram = gl.createProgram();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gl.attachShader(shaderProgram, vertexShader);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gl.attachShader(shaderProgram, fragmentShader);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gl.linkProgram(shaderProgram);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IN" altLang="en-US" sz="1400" dirty="0">
                <a:latin typeface="Consolas" panose="020B0609020204030204" pitchFamily="49" charset="0"/>
              </a:rPr>
              <a:t> (!gl.getProgramParameter(shaderProgram, gl.LINK_STATUS))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    alert(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"Could not initialise shaders"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gl.useProgram(shaderProgram);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shaderProgram.vertexPositionAttribute = gl.getAttribLocation(shaderProgram,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"aVertexPosition"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gl.enableVertexAttribArray(shaderProgram.vertexPositionAttribute);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shaderProgram.vertexColorAttribute = gl.getAttribLocation(shaderProgram,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"aVertexColor"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gl.enableVertexAttribArray(shaderProgram.vertexColorAttribute);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shaderProgram.pMatrixUniform = gl.getUniformLocation(shaderProgram,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"uPMatrix"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shaderProgram.mvMatrixUniform = gl.getUniformLocation(shaderProgram, 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"uMVMatrix"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001155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001967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Using Colour Attributes</a:t>
            </a:r>
          </a:p>
        </p:txBody>
      </p:sp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385763" y="1331913"/>
            <a:ext cx="9423400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0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200" dirty="0">
                <a:latin typeface="Consolas" panose="020B0609020204030204" pitchFamily="49" charset="0"/>
              </a:rPr>
              <a:t> </a:t>
            </a: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drawScene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	   ...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gl.bindBuffer(gl.ARRAY_BUFFER, triangleVertexPositionBuffer);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		triangleVertexPositionBuffer.itemSize, gl.FLOAT, </a:t>
            </a:r>
            <a:r>
              <a:rPr lang="en-IN" altLang="en-US" sz="1200" b="1" dirty="0">
                <a:solidFill>
                  <a:srgbClr val="009999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</a:t>
            </a: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gl.bindBuffer(gl.ARRAY_BUFFER, triangleVertexColorBuffer);</a:t>
            </a:r>
          </a:p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        gl.vertexAttribPointer(shaderProgram.vertexColorAttribute, </a:t>
            </a:r>
          </a:p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		triangleVertexColorBuffer.itemSize, gl.FLOAT, false,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gl.drawArrays(gl.TRIANGLES, 0, triangleVertexPositionBuffer.numItems);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	   ...  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gl.bindBuffer(gl.ARRAY_BUFFER, squareVertexPositionBuffer);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gl.vertexAttribPointer(shaderProgram.vertexPositionAttribute, 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		squareVertexPositionBuffer.itemSize, gl.FLOAT, </a:t>
            </a:r>
            <a:r>
              <a:rPr lang="en-IN" altLang="en-US" sz="1200" b="1" dirty="0">
                <a:solidFill>
                  <a:srgbClr val="009999"/>
                </a:solidFill>
                <a:latin typeface="Consolas" panose="020B0609020204030204" pitchFamily="49" charset="0"/>
              </a:rPr>
              <a:t>false</a:t>
            </a: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</a:t>
            </a: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gl.bindBuffer(gl.ARRAY_BUFFER, squareVertexColorBuffer);</a:t>
            </a:r>
          </a:p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        gl.vertexAttribPointer(shaderProgram.vertexColorAttribute, </a:t>
            </a:r>
          </a:p>
          <a:p>
            <a:pPr>
              <a:lnSpc>
                <a:spcPct val="98000"/>
              </a:lnSpc>
            </a:pPr>
            <a:r>
              <a:rPr lang="en-IN" altLang="en-US" sz="1300" b="1" dirty="0">
                <a:solidFill>
                  <a:srgbClr val="009999"/>
                </a:solidFill>
                <a:latin typeface="Consolas" panose="020B0609020204030204" pitchFamily="49" charset="0"/>
              </a:rPr>
              <a:t>		squareVertexColorBuffer.itemSize, gl.FLOAT, false, 0, 0);</a:t>
            </a:r>
          </a:p>
          <a:p>
            <a:pPr>
              <a:lnSpc>
                <a:spcPct val="98000"/>
              </a:lnSpc>
            </a:pPr>
            <a:endParaRPr lang="en-IN" altLang="en-US" sz="1200" dirty="0">
              <a:solidFill>
                <a:srgbClr val="009999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    gl.drawArrays(gl.TRIANGLE_STRIP, 0, squareVertexPositionBuffer.numItems);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	   ...</a:t>
            </a:r>
          </a:p>
          <a:p>
            <a:pPr>
              <a:lnSpc>
                <a:spcPct val="98000"/>
              </a:lnSpc>
            </a:pPr>
            <a:r>
              <a:rPr lang="en-IN" altLang="en-US" sz="1200" dirty="0">
                <a:solidFill>
                  <a:srgbClr val="009999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5795963"/>
            <a:ext cx="9070975" cy="1471612"/>
          </a:xfrm>
          <a:ln/>
        </p:spPr>
        <p:txBody>
          <a:bodyPr tIns="19404"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Bind the colour buffer, and link the shader vertex attribute to the buffer data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vertexAttribPointer()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Draw the vertex arrays using </a:t>
            </a:r>
            <a:r>
              <a:rPr lang="en-IN" altLang="en-US" sz="2200" dirty="0">
                <a:solidFill>
                  <a:srgbClr val="008080"/>
                </a:solidFill>
                <a:latin typeface="Consolas" panose="020B0609020204030204" pitchFamily="49" charset="0"/>
              </a:rPr>
              <a:t>drawArrays()</a:t>
            </a:r>
            <a:r>
              <a:rPr lang="en-IN" altLang="en-US" sz="2200" dirty="0">
                <a:cs typeface="TimesNewRomanPSMT" pitchFamily="1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5685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arthikb\AppData\Local\Temp\SNAGHTML30138ac6.PNG">
            <a:extLst>
              <a:ext uri="{FF2B5EF4-FFF2-40B4-BE49-F238E27FC236}">
                <a16:creationId xmlns:a16="http://schemas.microsoft.com/office/drawing/2014/main" id="{5D039FFF-AFBC-4EF3-BDB3-9D10EA03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4" y="144967"/>
            <a:ext cx="9710312" cy="733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150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1E621-B34A-425B-B86D-F80941E0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" y="267629"/>
            <a:ext cx="9229678" cy="69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71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lvertexattribpointer">
            <a:extLst>
              <a:ext uri="{FF2B5EF4-FFF2-40B4-BE49-F238E27FC236}">
                <a16:creationId xmlns:a16="http://schemas.microsoft.com/office/drawing/2014/main" id="{67EDE820-EC4B-4045-BBA7-CB25909D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1" y="1795346"/>
            <a:ext cx="9846528" cy="506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44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60B9F-6F76-4B7E-A826-384E372C112A}"/>
              </a:ext>
            </a:extLst>
          </p:cNvPr>
          <p:cNvSpPr/>
          <p:nvPr/>
        </p:nvSpPr>
        <p:spPr>
          <a:xfrm>
            <a:off x="625242" y="6355990"/>
            <a:ext cx="88309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/>
              <a:t>For more information on manipulating color vectors in shaders:</a:t>
            </a:r>
          </a:p>
          <a:p>
            <a:r>
              <a:rPr lang="en-AU" dirty="0">
                <a:hlinkClick r:id="rId2"/>
              </a:rPr>
              <a:t>https://www.khronos.org/opengl/wiki/Data_Type_(GLSL)#Vectors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85E0-6B86-4159-8A89-F3C766EEE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16" y="223620"/>
            <a:ext cx="9689884" cy="60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1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2100-3BE7-4E6C-A8A0-6A3498D4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Exercise 2.1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8DECE-861C-43D3-AC13-49E1F435C75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6099717"/>
            <a:ext cx="9072000" cy="122663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400" dirty="0"/>
              <a:t>Change the colour of the square to Magenta (RED+BLUE)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5D8F9-F048-4ADA-8831-A47BC715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9" y="1485738"/>
            <a:ext cx="4679085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311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2100-3BE7-4E6C-A8A0-6A3498D4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Exercise 2.2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8DECE-861C-43D3-AC13-49E1F435C75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6099717"/>
            <a:ext cx="9072000" cy="122663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400" dirty="0"/>
              <a:t>Continuing from the previous step, change the shader to </a:t>
            </a:r>
            <a:r>
              <a:rPr lang="en-AU" sz="2400" b="1" dirty="0"/>
              <a:t>eliminate the blue component</a:t>
            </a:r>
            <a:r>
              <a:rPr lang="en-AU" sz="2400" dirty="0"/>
              <a:t> in the colour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231A0-AF42-4CC6-817D-B6BCD69F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303" y="1489828"/>
            <a:ext cx="4580017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72400" y="60480"/>
            <a:ext cx="3063959" cy="17715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2"/>
          <p:cNvSpPr txBox="1">
            <a:spLocks noGrp="1"/>
          </p:cNvSpPr>
          <p:nvPr>
            <p:ph type="title"/>
          </p:nvPr>
        </p:nvSpPr>
        <p:spPr>
          <a:xfrm>
            <a:off x="2340000" y="345960"/>
            <a:ext cx="4680000" cy="117144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US" sz="3600" b="1" dirty="0">
                <a:cs typeface="Times New Roman" pitchFamily="18"/>
              </a:rPr>
              <a:t>The Big Picture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5065560"/>
          </a:xfrm>
        </p:spPr>
        <p:txBody>
          <a:bodyPr tIns="248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To effectively use OpenGL, you need to understand: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3D Graphics Fundamentals: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3D Coordinate Systems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Transformations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Geometry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Lighting &amp; Shading</a:t>
            </a:r>
          </a:p>
          <a:p>
            <a:pPr marL="863639" lvl="1" indent="-324000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dirty="0"/>
              <a:t>Essential Math: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Matrix Algebra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Vector Algebra</a:t>
            </a:r>
          </a:p>
          <a:p>
            <a:pPr marL="1295280" lvl="2" indent="-287280">
              <a:buClr>
                <a:srgbClr val="000000"/>
              </a:buClr>
              <a:buSzPct val="75000"/>
              <a:buFont typeface="Symbol" pitchFamily="18"/>
              <a:buChar char=""/>
              <a:tabLst>
                <a:tab pos="723600" algn="l"/>
                <a:tab pos="1447560" algn="l"/>
                <a:tab pos="2171519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2800" dirty="0"/>
              <a:t>Trigonometry, Linear Algebra, Calculus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02240" y="2519280"/>
            <a:ext cx="2057400" cy="11620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76720" y="4172040"/>
            <a:ext cx="1241280" cy="12272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559640" y="4859280"/>
            <a:ext cx="1550880" cy="13539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91658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B7BA-F2DA-425A-AE13-B2FBABC7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6365871" cy="601569"/>
          </a:xfrm>
        </p:spPr>
        <p:txBody>
          <a:bodyPr/>
          <a:lstStyle/>
          <a:p>
            <a:r>
              <a:rPr lang="en-AU" sz="3600" b="1" dirty="0"/>
              <a:t>Interleaved Vertex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A200C-E1CD-4FE6-884F-70F97A5F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55" y="1381976"/>
            <a:ext cx="9567380" cy="6067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2CA64-396D-47C6-AC47-8BCA18E5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945" y="2776575"/>
            <a:ext cx="5122072" cy="25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04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A5767B-6131-4EF8-AB89-6CA9F3DB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" y="236537"/>
            <a:ext cx="9915525" cy="70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01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4</a:t>
            </a:r>
          </a:p>
        </p:txBody>
      </p:sp>
    </p:spTree>
    <p:extLst>
      <p:ext uri="{BB962C8B-B14F-4D97-AF65-F5344CB8AC3E}">
        <p14:creationId xmlns:p14="http://schemas.microsoft.com/office/powerpoint/2010/main" val="3054902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8177624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3D Rotation</a:t>
            </a:r>
          </a:p>
        </p:txBody>
      </p:sp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790575" y="6000750"/>
            <a:ext cx="8189913" cy="73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800"/>
              <a:t>Right Hand Rule for Positive Direction of Rotation</a:t>
            </a:r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978025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1958975"/>
            <a:ext cx="3959225" cy="30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120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8076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Transformations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640" y="2160720"/>
            <a:ext cx="8999640" cy="35812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2279520" y="6119640"/>
            <a:ext cx="4560840" cy="625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8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</a:tabLst>
            </a:pPr>
            <a:r>
              <a:rPr lang="en-US" sz="4400" b="1" i="1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x' = T</a:t>
            </a:r>
            <a:r>
              <a:rPr lang="en-US" sz="4400" b="1" i="1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Microsoft YaHei" pitchFamily="2"/>
                <a:cs typeface="Arial" pitchFamily="34"/>
              </a:rPr>
              <a:t>·x</a:t>
            </a:r>
          </a:p>
        </p:txBody>
      </p:sp>
    </p:spTree>
    <p:extLst>
      <p:ext uri="{BB962C8B-B14F-4D97-AF65-F5344CB8AC3E}">
        <p14:creationId xmlns:p14="http://schemas.microsoft.com/office/powerpoint/2010/main" val="35701787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761988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3D Rotation Example</a:t>
            </a:r>
          </a:p>
        </p:txBody>
      </p:sp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306513" y="581342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example03-rotation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579563"/>
            <a:ext cx="46101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4969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69387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Rotation Axes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579563"/>
            <a:ext cx="46101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0000">
            <a:off x="3094038" y="5624513"/>
            <a:ext cx="1055687" cy="154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00000">
            <a:off x="5718969" y="5169694"/>
            <a:ext cx="985837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7024688" y="5651500"/>
            <a:ext cx="5111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864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800" b="1" dirty="0"/>
              <a:t>+X</a:t>
            </a: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3482975" y="5080000"/>
            <a:ext cx="51117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864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800" b="1" dirty="0"/>
              <a:t>+Y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3838575" y="6702425"/>
            <a:ext cx="138112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9312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400" b="1" dirty="0">
                <a:cs typeface="Arial" panose="020B0604020202020204" pitchFamily="34" charset="0"/>
              </a:rPr>
              <a:t>ø = </a:t>
            </a:r>
            <a:r>
              <a:rPr lang="en-US" altLang="en-US" sz="2200" b="1" dirty="0"/>
              <a:t>rTri</a:t>
            </a:r>
          </a:p>
        </p:txBody>
      </p: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3482975" y="5080000"/>
            <a:ext cx="51117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864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800" b="1" dirty="0"/>
              <a:t>+Y</a:t>
            </a:r>
          </a:p>
        </p:txBody>
      </p:sp>
      <p:sp>
        <p:nvSpPr>
          <p:cNvPr id="97289" name="Text Box 9"/>
          <p:cNvSpPr txBox="1">
            <a:spLocks noChangeArrowheads="1"/>
          </p:cNvSpPr>
          <p:nvPr/>
        </p:nvSpPr>
        <p:spPr bwMode="auto">
          <a:xfrm>
            <a:off x="3482975" y="5080000"/>
            <a:ext cx="51117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864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800" b="1" dirty="0"/>
              <a:t>+Y</a:t>
            </a:r>
          </a:p>
        </p:txBody>
      </p:sp>
      <p:sp>
        <p:nvSpPr>
          <p:cNvPr id="97290" name="Text Box 10"/>
          <p:cNvSpPr txBox="1">
            <a:spLocks noChangeArrowheads="1"/>
          </p:cNvSpPr>
          <p:nvPr/>
        </p:nvSpPr>
        <p:spPr bwMode="auto">
          <a:xfrm>
            <a:off x="3482975" y="5080000"/>
            <a:ext cx="51117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864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800" b="1" dirty="0"/>
              <a:t>+Y</a:t>
            </a:r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5026025" y="6111875"/>
            <a:ext cx="18796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9312" rIns="0" bIns="0" anchor="ctr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en-US" sz="2400" b="1" dirty="0">
                <a:cs typeface="Arial" panose="020B0604020202020204" pitchFamily="34" charset="0"/>
              </a:rPr>
              <a:t>ø = </a:t>
            </a:r>
            <a:r>
              <a:rPr lang="en-US" altLang="en-US" sz="2200" b="1" dirty="0">
                <a:cs typeface="Arial" panose="020B0604020202020204" pitchFamily="34" charset="0"/>
              </a:rPr>
              <a:t>rSquare</a:t>
            </a:r>
          </a:p>
        </p:txBody>
      </p:sp>
    </p:spTree>
    <p:extLst>
      <p:ext uri="{BB962C8B-B14F-4D97-AF65-F5344CB8AC3E}">
        <p14:creationId xmlns:p14="http://schemas.microsoft.com/office/powerpoint/2010/main" val="4029234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7108845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The Matrix Transforms</a:t>
            </a:r>
          </a:p>
        </p:txBody>
      </p:sp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387350" y="1657350"/>
            <a:ext cx="9504363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9031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600" dirty="0">
                <a:latin typeface="Consolas" panose="020B0609020204030204" pitchFamily="49" charset="0"/>
              </a:rPr>
              <a:t> </a:t>
            </a:r>
            <a:r>
              <a:rPr lang="en-IN" altLang="en-US" sz="1600" b="1" dirty="0">
                <a:latin typeface="Consolas" panose="020B0609020204030204" pitchFamily="49" charset="0"/>
              </a:rPr>
              <a:t>drawScene</a:t>
            </a:r>
            <a:r>
              <a:rPr lang="en-IN" altLang="en-US" sz="16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	...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mat4.identity(mvMatrix);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mat4.translate(mvMatrix, [-1.5, 0.0, -7.0]);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IN" altLang="en-US" sz="1600" dirty="0">
                <a:solidFill>
                  <a:srgbClr val="00CC33"/>
                </a:solidFill>
                <a:latin typeface="Consolas" panose="020B0609020204030204" pitchFamily="49" charset="0"/>
              </a:rPr>
              <a:t>// rotate the triangle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mvPushMatrix();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mat4.rotate(mvMatrix, degToRad(rTri), [0, 1, 0]);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gl.drawArrays(gl.TRIANGLES, 0, triangleVertexPositionBuffer.numItems);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IN" altLang="en-US" sz="1600" dirty="0">
                <a:solidFill>
                  <a:srgbClr val="00CC33"/>
                </a:solidFill>
                <a:latin typeface="Consolas" panose="020B0609020204030204" pitchFamily="49" charset="0"/>
              </a:rPr>
              <a:t>// roll back to previous state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mvPopMatrix();	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mat4.translate(mvMatrix, [3.0, 0.0, 0.0]);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mvPushMatrix();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CC33"/>
                </a:solidFill>
                <a:latin typeface="Consolas" panose="020B0609020204030204" pitchFamily="49" charset="0"/>
              </a:rPr>
              <a:t>	// rotate the square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mat4.rotate(mvMatrix, degToRad(rSquare), [1, 0, 0]);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SetMatrixUniforms();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...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gl.drawArrays(gl.TRIANGLE_STRIP, 0, squareVertexPositionBuffer.numItems);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IN" altLang="en-US" sz="1600" dirty="0">
                <a:solidFill>
                  <a:srgbClr val="00CC33"/>
                </a:solidFill>
                <a:latin typeface="Consolas" panose="020B0609020204030204" pitchFamily="49" charset="0"/>
              </a:rPr>
              <a:t>// roll back to previous state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	mvPopMatrix();</a:t>
            </a:r>
          </a:p>
          <a:p>
            <a:pPr>
              <a:lnSpc>
                <a:spcPct val="98000"/>
              </a:lnSpc>
            </a:pPr>
            <a:r>
              <a:rPr lang="en-IN" alt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128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476980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Animating the Geometry</a:t>
            </a:r>
          </a:p>
        </p:txBody>
      </p:sp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476250" y="1439863"/>
            <a:ext cx="9218613" cy="593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52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b="1" dirty="0">
                <a:solidFill>
                  <a:srgbClr val="009999"/>
                </a:solidFill>
                <a:latin typeface="Consolas" panose="020B0609020204030204" pitchFamily="49" charset="0"/>
              </a:rPr>
              <a:t>animate</a:t>
            </a:r>
            <a:r>
              <a:rPr lang="en-IN" altLang="en-US" sz="14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400" dirty="0">
                <a:latin typeface="Consolas" panose="020B0609020204030204" pitchFamily="49" charset="0"/>
              </a:rPr>
              <a:t> timeNow =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1400" dirty="0">
                <a:latin typeface="Consolas" panose="020B0609020204030204" pitchFamily="49" charset="0"/>
              </a:rPr>
              <a:t> Date().getTime();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IN" altLang="en-US" sz="1400" dirty="0">
                <a:latin typeface="Consolas" panose="020B0609020204030204" pitchFamily="49" charset="0"/>
              </a:rPr>
              <a:t> (lastTime != 0)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400" dirty="0">
                <a:latin typeface="Consolas" panose="020B0609020204030204" pitchFamily="49" charset="0"/>
              </a:rPr>
              <a:t> elapsed = timeNow - lastTime;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    rTri += (90 * elapsed) / 1000.0;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    rSquare += (75 * elapsed) / 1000.0;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lastTime = timeNow;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b="1" dirty="0">
                <a:solidFill>
                  <a:srgbClr val="009999"/>
                </a:solidFill>
                <a:latin typeface="Consolas" panose="020B0609020204030204" pitchFamily="49" charset="0"/>
              </a:rPr>
              <a:t>tick</a:t>
            </a:r>
            <a:r>
              <a:rPr lang="en-IN" altLang="en-US" sz="14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requestAnimFrame(tick);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drawScene();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animate();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1400" dirty="0">
                <a:latin typeface="Consolas" panose="020B0609020204030204" pitchFamily="49" charset="0"/>
              </a:rPr>
              <a:t> </a:t>
            </a:r>
            <a:r>
              <a:rPr lang="en-IN" altLang="en-US" sz="1400" b="1" dirty="0">
                <a:solidFill>
                  <a:srgbClr val="009999"/>
                </a:solidFill>
                <a:latin typeface="Consolas" panose="020B0609020204030204" pitchFamily="49" charset="0"/>
              </a:rPr>
              <a:t>webGLStart</a:t>
            </a:r>
            <a:r>
              <a:rPr lang="en-IN" altLang="en-US" sz="1400" dirty="0"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</a:t>
            </a:r>
            <a:r>
              <a:rPr lang="en-IN" alt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1400" dirty="0">
                <a:latin typeface="Consolas" panose="020B0609020204030204" pitchFamily="49" charset="0"/>
              </a:rPr>
              <a:t> canvas = document.getElementById(</a:t>
            </a:r>
            <a:r>
              <a:rPr lang="en-IN" alt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"myCanvas"</a:t>
            </a:r>
            <a:r>
              <a:rPr lang="en-IN" altLang="en-US" sz="1400" dirty="0"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initGL(canvas);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initShaders()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initBuffers();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gl.clearColor(0.0, 0.0, 0.0, 1.0);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gl.enable(gl.DEPTH_TEST);</a:t>
            </a:r>
          </a:p>
          <a:p>
            <a:pPr>
              <a:lnSpc>
                <a:spcPct val="98000"/>
              </a:lnSpc>
            </a:pPr>
            <a:endParaRPr lang="en-IN" altLang="en-US" sz="14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    tick();</a:t>
            </a:r>
          </a:p>
          <a:p>
            <a:pPr>
              <a:lnSpc>
                <a:spcPct val="98000"/>
              </a:lnSpc>
            </a:pPr>
            <a:r>
              <a:rPr lang="en-IN" altLang="en-US" sz="14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974612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298850" cy="1260475"/>
          </a:xfrm>
          <a:ln/>
        </p:spPr>
        <p:txBody>
          <a:bodyPr tIns="3168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3600" b="1" dirty="0">
                <a:cs typeface="TimesNewRomanPS-BoldMT" charset="0"/>
              </a:rPr>
              <a:t>Animation Methods</a:t>
            </a: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2750" y="1727200"/>
            <a:ext cx="9070975" cy="5351463"/>
          </a:xfrm>
          <a:ln/>
        </p:spPr>
        <p:txBody>
          <a:bodyPr tIns="5544"/>
          <a:lstStyle/>
          <a:p>
            <a:pPr marL="0" indent="107950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latin typeface="Consolas" panose="020B0609020204030204" pitchFamily="49" charset="0"/>
              </a:rPr>
              <a:t>handle </a:t>
            </a:r>
            <a:r>
              <a:rPr lang="en-IN" altLang="en-US" sz="2200" b="1" dirty="0">
                <a:latin typeface="Consolas" panose="020B0609020204030204" pitchFamily="49" charset="0"/>
              </a:rPr>
              <a:t>= </a:t>
            </a:r>
            <a:r>
              <a:rPr lang="en-IN" altLang="en-US" sz="2200" b="1" dirty="0">
                <a:solidFill>
                  <a:srgbClr val="009999"/>
                </a:solidFill>
                <a:latin typeface="Consolas" panose="020B0609020204030204" pitchFamily="49" charset="0"/>
              </a:rPr>
              <a:t>requestAnimationFrame</a:t>
            </a:r>
            <a:r>
              <a:rPr lang="en-IN" altLang="en-US" sz="2200" dirty="0">
                <a:latin typeface="Consolas" panose="020B0609020204030204" pitchFamily="49" charset="0"/>
              </a:rPr>
              <a:t>(	callback );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Registers a function to call when the system is ready to update (repaint) the display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Provides smoother animations and allows browsers to optimise better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dirty="0">
                <a:cs typeface="TimesNewRomanPSMT" pitchFamily="16" charset="0"/>
              </a:rPr>
              <a:t>Recommended over traditional </a:t>
            </a:r>
            <a:r>
              <a:rPr lang="en-IN" altLang="en-US" sz="2200" dirty="0">
                <a:latin typeface="Consolas" panose="020B0609020204030204" pitchFamily="49" charset="0"/>
                <a:cs typeface="CourierNewPSMT" pitchFamily="49" charset="0"/>
              </a:rPr>
              <a:t>setInterval</a:t>
            </a:r>
            <a:r>
              <a:rPr lang="en-IN" altLang="en-US" sz="2200" dirty="0">
                <a:cs typeface="CourierNewPSMT" pitchFamily="49" charset="0"/>
              </a:rPr>
              <a:t>() </a:t>
            </a:r>
            <a:r>
              <a:rPr lang="en-IN" altLang="en-US" sz="2200" dirty="0">
                <a:cs typeface="TimesNewRomanPSMT" pitchFamily="16" charset="0"/>
              </a:rPr>
              <a:t>and </a:t>
            </a:r>
            <a:r>
              <a:rPr lang="en-IN" altLang="en-US" sz="2200" dirty="0">
                <a:latin typeface="Consolas" panose="020B0609020204030204" pitchFamily="49" charset="0"/>
                <a:cs typeface="CourierNewPSMT" pitchFamily="49" charset="0"/>
              </a:rPr>
              <a:t>setTimeout</a:t>
            </a:r>
            <a:r>
              <a:rPr lang="en-IN" altLang="en-US" sz="2200" dirty="0">
                <a:cs typeface="CourierNewPSMT" pitchFamily="49" charset="0"/>
              </a:rPr>
              <a:t>() </a:t>
            </a:r>
            <a:r>
              <a:rPr lang="en-IN" altLang="en-US" sz="2200" dirty="0">
                <a:cs typeface="TimesNewRomanPSMT" pitchFamily="16" charset="0"/>
              </a:rPr>
              <a:t>methods </a:t>
            </a:r>
          </a:p>
          <a:p>
            <a:pPr marL="431800" indent="-323850"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latin typeface="Consolas" panose="020B0609020204030204" pitchFamily="49" charset="0"/>
              </a:rPr>
              <a:t>callback</a:t>
            </a:r>
            <a:r>
              <a:rPr lang="en-IN" altLang="en-US" sz="2200" dirty="0">
                <a:latin typeface="Courier New" panose="02070309020205020404" pitchFamily="49" charset="0"/>
                <a:cs typeface="TimesNewRomanPSMT" pitchFamily="16" charset="0"/>
              </a:rPr>
              <a:t> </a:t>
            </a:r>
            <a:r>
              <a:rPr lang="en-IN" altLang="en-US" sz="2200" dirty="0">
                <a:cs typeface="TimesNewRomanPSMT" pitchFamily="16" charset="0"/>
              </a:rPr>
              <a:t>[in] - animation function to be called when system is ready</a:t>
            </a:r>
          </a:p>
          <a:p>
            <a:pPr marL="431800" indent="-323850">
              <a:lnSpc>
                <a:spcPct val="98000"/>
              </a:lnSpc>
              <a:buSzPct val="45000"/>
              <a:buFont typeface="Wingdings" panose="05000000000000000000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i="1" dirty="0">
                <a:latin typeface="Consolas" panose="020B0609020204030204" pitchFamily="49" charset="0"/>
              </a:rPr>
              <a:t>handle</a:t>
            </a:r>
            <a:r>
              <a:rPr lang="en-IN" altLang="en-US" sz="2200" dirty="0">
                <a:cs typeface="TimesNewRomanPSMT" pitchFamily="16" charset="0"/>
              </a:rPr>
              <a:t> [out, retval] - handle to the requestAnimationFrame method that can be used to cancel the request if needed</a:t>
            </a:r>
          </a:p>
          <a:p>
            <a:pPr marL="0" indent="107950">
              <a:lnSpc>
                <a:spcPct val="98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altLang="en-US" sz="2200" b="1" dirty="0">
                <a:solidFill>
                  <a:srgbClr val="009999"/>
                </a:solidFill>
                <a:latin typeface="Consolas" panose="020B0609020204030204" pitchFamily="49" charset="0"/>
              </a:rPr>
              <a:t>requestAnimFrame() - </a:t>
            </a:r>
            <a:r>
              <a:rPr lang="en-IN" altLang="en-US" sz="2200" dirty="0">
                <a:cs typeface="TimesNewRomanPSMT" pitchFamily="16" charset="0"/>
              </a:rPr>
              <a:t>wrapper from </a:t>
            </a:r>
            <a:r>
              <a:rPr lang="en-IN" altLang="en-US" sz="2200" i="1" dirty="0">
                <a:cs typeface="TimesNewRomanPSMT" pitchFamily="16" charset="0"/>
              </a:rPr>
              <a:t>webgl-utils.js </a:t>
            </a:r>
            <a:r>
              <a:rPr lang="en-IN" altLang="en-US" sz="2200" dirty="0">
                <a:cs typeface="TimesNewRomanPSMT" pitchFamily="16" charset="0"/>
              </a:rPr>
              <a:t>(JavaScript 			utilities for common WebGL tasks)</a:t>
            </a:r>
          </a:p>
          <a:p>
            <a:pPr marL="0" indent="107950"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IN" altLang="en-US" sz="2200" dirty="0">
              <a:cs typeface="TimesNewRomanPSMT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971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949329" y="0"/>
            <a:ext cx="7238640" cy="1260360"/>
          </a:xfrm>
        </p:spPr>
        <p:txBody>
          <a:bodyPr/>
          <a:lstStyle/>
          <a:p>
            <a:pPr lvl="0"/>
            <a:r>
              <a:rPr lang="en-US" sz="3600" b="1" dirty="0"/>
              <a:t>OpenGL Timeline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260359"/>
            <a:ext cx="9072000" cy="6188655"/>
          </a:xfrm>
        </p:spPr>
        <p:txBody>
          <a:bodyPr/>
          <a:lstStyle/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Evolved from SGI's IrisGL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1992 - Creation of OpenGL Architectural Review Board (ARB) and OpenGL 1.0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1997 – 2003 – OpenGL 1.1 – 1.5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2003 – OpenGL-ES 1.0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2004 – OpenGL 2.0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2006 – Control transferred to Khronos group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2008 - OpenGL 3.0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2010 – 2014 – OpenGL 4.0 - 4.5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2011 – WebGL 1.0</a:t>
            </a:r>
          </a:p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2017 – WebGL 2.0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2100-3BE7-4E6C-A8A0-6A3498D4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Exercise 3.1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8DECE-861C-43D3-AC13-49E1F435C75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185639" y="6099717"/>
            <a:ext cx="7390360" cy="122663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400" dirty="0"/>
              <a:t>Change the Axis of Rotation to Z-Axis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400" dirty="0"/>
              <a:t>Mail your index.html to 3d@kbvis.com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1F20E-1B7F-44DC-A3AD-7CE39CAE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30" y="1562040"/>
            <a:ext cx="5177931" cy="49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47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80760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Moving on to 3D...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52560" y="1914479"/>
            <a:ext cx="4103640" cy="32367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306440" y="5813280"/>
            <a:ext cx="7478640" cy="4445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0">
            <a:noAutofit/>
          </a:bodyPr>
          <a:lstStyle/>
          <a:p>
            <a:pPr marL="0" marR="0" lvl="0" indent="0" algn="ctr" rtl="0" hangingPunc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</a:tabLst>
            </a:pPr>
            <a:r>
              <a:rPr lang="en-US" sz="26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NimbusRomNo9L-ReguItal" pitchFamily="18"/>
                <a:ea typeface="Microsoft YaHei" pitchFamily="2"/>
                <a:cs typeface="Arial Unicode MS" pitchFamily="34"/>
              </a:rPr>
              <a:t>See examples/</a:t>
            </a:r>
            <a:r>
              <a:rPr lang="en-US" sz="2600" b="0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latin typeface="NimbusRomNo9L-Regu" pitchFamily="18"/>
                <a:ea typeface="Microsoft YaHei" pitchFamily="2"/>
                <a:cs typeface="Arial Unicode MS" pitchFamily="34"/>
              </a:rPr>
              <a:t>coloring  folder</a:t>
            </a:r>
          </a:p>
        </p:txBody>
      </p:sp>
    </p:spTree>
    <p:extLst>
      <p:ext uri="{BB962C8B-B14F-4D97-AF65-F5344CB8AC3E}">
        <p14:creationId xmlns:p14="http://schemas.microsoft.com/office/powerpoint/2010/main" val="3168077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69387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3D Objects</a:t>
            </a:r>
          </a:p>
        </p:txBody>
      </p:sp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1306513" y="581342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examples/3d-shapes</a:t>
            </a:r>
            <a:r>
              <a:rPr lang="en-US" altLang="en-US" sz="2600" dirty="0">
                <a:latin typeface="NimbusRomNo9L-Regu" charset="0"/>
              </a:rPr>
              <a:t> </a:t>
            </a:r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477963"/>
            <a:ext cx="45339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270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281113"/>
            <a:ext cx="9626600" cy="599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7501" y="107950"/>
            <a:ext cx="7188200" cy="184785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Vertex and Index Buffers</a:t>
            </a:r>
            <a:br>
              <a:rPr lang="en-US" altLang="en-US" sz="3600" b="1" dirty="0"/>
            </a:br>
            <a:endParaRPr lang="en-US" altLang="en-US" sz="3600" b="1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1955800"/>
            <a:ext cx="39592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865313"/>
            <a:ext cx="36004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4802188"/>
            <a:ext cx="2519363" cy="224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6202363" y="6208713"/>
            <a:ext cx="311467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800"/>
              <a:t>with Indexing</a:t>
            </a:r>
          </a:p>
        </p:txBody>
      </p:sp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8" y="4119563"/>
            <a:ext cx="11811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945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9" y="107950"/>
            <a:ext cx="7919402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2600" b="1" dirty="0"/>
              <a:t>Using Vertex and Index Buffers </a:t>
            </a:r>
            <a:br>
              <a:rPr lang="en-US" altLang="en-US" sz="2600" b="1" dirty="0"/>
            </a:br>
            <a:r>
              <a:rPr lang="en-US" altLang="en-US" sz="2600" b="1" dirty="0"/>
              <a:t>to Define a Cube</a:t>
            </a:r>
          </a:p>
        </p:txBody>
      </p:sp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236538" y="1292225"/>
            <a:ext cx="4922837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015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IN" altLang="en-US" sz="800" dirty="0">
                <a:latin typeface="Consolas" panose="020B0609020204030204" pitchFamily="49" charset="0"/>
              </a:rPr>
              <a:t> initBuffers() {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cubeVertexPositionBuffer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gl.bindBuffer(gl.ARRAY_BUFFER, cubeVertexPositionBuffer);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vertices = [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Front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-1.0,  1.0,  1.0,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Back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-1.0,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Top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-1.0,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Bottom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 1.0,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Right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1.0,  1.0,  1.0,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1.0, -1.0,  1.0,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Left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-1.0,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-1.0,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-1.0,  1.0,  1.0,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-1.0,  1.0, -1.0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800" dirty="0">
                <a:latin typeface="Consolas" panose="020B0609020204030204" pitchFamily="49" charset="0"/>
              </a:rPr>
              <a:t> Float32Array(vertices),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cubeVertexPositionBuffer.itemSize = 3;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cubeVertexPositionBuffer.numItems = 24;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522288" y="6535738"/>
            <a:ext cx="4252912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 marL="215900" indent="-215900"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2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Specify cube vertices</a:t>
            </a:r>
          </a:p>
          <a:p>
            <a:pPr>
              <a:lnSpc>
                <a:spcPct val="112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Vertices are not shared across faces, as colours are different</a:t>
            </a: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5249863" y="1422400"/>
            <a:ext cx="4716462" cy="48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015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cubeVertexColorBuffer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gl.bindBuffer(gl.ARRAY_BUFFER, cubeVertexColorBuffer);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colors = [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[1.0, 0.0, 0.0, 1.0],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Front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[1.0, 1.0, 0.0, 1.0],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Back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[0.0, 1.0, 0.0, 1.0],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Top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[1.0, 0.5, 0.5, 1.0],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Bottom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[1.0, 0.0, 1.0, 1.0],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Right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[0.0, 0.0, 1.0, 1.0]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Left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800" dirty="0">
                <a:latin typeface="Consolas" panose="020B0609020204030204" pitchFamily="49" charset="0"/>
              </a:rPr>
              <a:t> unpackedColors = [];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800" dirty="0">
                <a:latin typeface="Consolas" panose="020B0609020204030204" pitchFamily="49" charset="0"/>
              </a:rPr>
              <a:t> (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800" dirty="0">
                <a:latin typeface="Consolas" panose="020B0609020204030204" pitchFamily="49" charset="0"/>
              </a:rPr>
              <a:t> i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</a:t>
            </a:r>
            <a:r>
              <a:rPr lang="en-IN" altLang="en-US" sz="800" dirty="0">
                <a:latin typeface="Consolas" panose="020B0609020204030204" pitchFamily="49" charset="0"/>
              </a:rPr>
              <a:t> colors) {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800" dirty="0">
                <a:latin typeface="Consolas" panose="020B0609020204030204" pitchFamily="49" charset="0"/>
              </a:rPr>
              <a:t> color = colors[i];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IN" altLang="en-US" sz="800" dirty="0">
                <a:latin typeface="Consolas" panose="020B0609020204030204" pitchFamily="49" charset="0"/>
              </a:rPr>
              <a:t> (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800" dirty="0">
                <a:latin typeface="Consolas" panose="020B0609020204030204" pitchFamily="49" charset="0"/>
              </a:rPr>
              <a:t> j=0; j &lt; 4; j++) {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    unpackedColors = unpackedColors.concat(color);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}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gl.bufferData(gl.ARRAY_BUFFER,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800" dirty="0">
                <a:latin typeface="Consolas" panose="020B0609020204030204" pitchFamily="49" charset="0"/>
              </a:rPr>
              <a:t> Float32Array(unpackedColors), 			gl.STATIC_DRAW);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cubeVertexColorBuffer.itemSize = 4;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cubeVertexColorBuffer.numItems = 24;</a:t>
            </a:r>
          </a:p>
          <a:p>
            <a:pPr>
              <a:lnSpc>
                <a:spcPct val="98000"/>
              </a:lnSpc>
            </a:pPr>
            <a:endParaRPr lang="en-IN" altLang="en-US" sz="800" dirty="0">
              <a:latin typeface="Consolas" panose="020B0609020204030204" pitchFamily="49" charset="0"/>
            </a:endParaRP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cubeVertexIndexBuffer = gl.createBuffer();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gl.bindBuffer(gl.ELEMENT_ARRAY_BUFFER, cubeVertexIndexBuffer);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var</a:t>
            </a:r>
            <a:r>
              <a:rPr lang="en-IN" altLang="en-US" sz="800" dirty="0">
                <a:latin typeface="Consolas" panose="020B0609020204030204" pitchFamily="49" charset="0"/>
              </a:rPr>
              <a:t> cubeVertexIndices = [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0, 1, 2,      0, 2, 3,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Front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4, 5, 6,      4, 6, 7,  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Back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8, 9, 10,     8, 10, 11,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Top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12, 13, 14,   12, 14, 15,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Bottom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16, 17, 18,   16, 18, 19,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Right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    20, 21, 22,   20, 22, 23  </a:t>
            </a:r>
            <a:r>
              <a:rPr lang="en-IN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// Left face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];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gl.bufferData(gl.ELEMENT_ARRAY_BUFFER, </a:t>
            </a:r>
            <a:r>
              <a:rPr lang="en-IN" altLang="en-US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altLang="en-US" sz="800" dirty="0">
                <a:latin typeface="Consolas" panose="020B0609020204030204" pitchFamily="49" charset="0"/>
              </a:rPr>
              <a:t> 						Uint16Array(cubeVertexIndices), gl.STATIC_DRAW);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cubeVertexIndexBuffer.itemSize = 1;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    cubeVertexIndexBuffer.numItems = 36;</a:t>
            </a:r>
          </a:p>
          <a:p>
            <a:pPr>
              <a:lnSpc>
                <a:spcPct val="98000"/>
              </a:lnSpc>
            </a:pPr>
            <a:r>
              <a:rPr lang="en-IN" altLang="en-US" sz="8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5118100" y="5983288"/>
            <a:ext cx="4759325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 marL="215900" indent="-215900"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39800" algn="l"/>
                <a:tab pos="1663700" algn="l"/>
                <a:tab pos="2386013" algn="l"/>
                <a:tab pos="3109913" algn="l"/>
                <a:tab pos="3833813" algn="l"/>
                <a:tab pos="4559300" algn="l"/>
                <a:tab pos="5283200" algn="l"/>
                <a:tab pos="6007100" algn="l"/>
                <a:tab pos="6729413" algn="l"/>
                <a:tab pos="7453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2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Define cube geometry by indexing into vertex buffer</a:t>
            </a:r>
          </a:p>
          <a:p>
            <a:pPr>
              <a:lnSpc>
                <a:spcPct val="112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dirty="0"/>
              <a:t>Index of shared vertex repeated, not the (x,y,z) position</a:t>
            </a:r>
          </a:p>
        </p:txBody>
      </p:sp>
    </p:spTree>
    <p:extLst>
      <p:ext uri="{BB962C8B-B14F-4D97-AF65-F5344CB8AC3E}">
        <p14:creationId xmlns:p14="http://schemas.microsoft.com/office/powerpoint/2010/main" val="2278927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706137"/>
            <a:ext cx="7993991" cy="4638907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6000" b="1" dirty="0"/>
              <a:t>DAY 5</a:t>
            </a:r>
          </a:p>
        </p:txBody>
      </p:sp>
    </p:spTree>
    <p:extLst>
      <p:ext uri="{BB962C8B-B14F-4D97-AF65-F5344CB8AC3E}">
        <p14:creationId xmlns:p14="http://schemas.microsoft.com/office/powerpoint/2010/main" val="3182393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6944000" cy="1262160"/>
          </a:xfrm>
        </p:spPr>
        <p:txBody>
          <a:bodyPr tIns="280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200" b="1" dirty="0"/>
              <a:t>OpenGL Shading Language</a:t>
            </a:r>
            <a:br>
              <a:rPr lang="en-US" sz="3200" b="1" dirty="0"/>
            </a:br>
            <a:r>
              <a:rPr lang="en-US" sz="3200" b="1" dirty="0"/>
              <a:t>(GLSL)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503280" y="1768320"/>
            <a:ext cx="9070920" cy="4898880"/>
          </a:xfrm>
        </p:spPr>
        <p:txBody>
          <a:bodyPr tIns="24840"/>
          <a:lstStyle/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GLSL is very similar to C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Source code sent to GPU as a string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Shader gets compiled and linked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800" dirty="0"/>
              <a:t>GLSL Types:</a:t>
            </a:r>
          </a:p>
          <a:p>
            <a:pPr marL="431640" lvl="0" indent="-324000">
              <a:spcAft>
                <a:spcPts val="1426"/>
              </a:spcAft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0000" y="3959279"/>
            <a:ext cx="7050240" cy="33544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220586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BCE99-0B0B-4C3D-81B8-56A19771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b="1" dirty="0"/>
              <a:t>Before GLSL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99BF96-309F-4DE5-8C4B-15D45F05609E}"/>
              </a:ext>
            </a:extLst>
          </p:cNvPr>
          <p:cNvSpPr/>
          <p:nvPr/>
        </p:nvSpPr>
        <p:spPr>
          <a:xfrm>
            <a:off x="401445" y="1762762"/>
            <a:ext cx="936702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void KB_VolumeRenderer::CreateAtiShader()</a:t>
            </a:r>
          </a:p>
          <a:p>
            <a:r>
              <a:rPr lang="en-AU" dirty="0"/>
              <a:t>{</a:t>
            </a:r>
          </a:p>
          <a:p>
            <a:r>
              <a:rPr lang="en-AU" dirty="0"/>
              <a:t>    m_unShader3D = </a:t>
            </a:r>
            <a:r>
              <a:rPr lang="en-AU" b="1" dirty="0"/>
              <a:t>glGenFragmentShadersATI</a:t>
            </a:r>
            <a:r>
              <a:rPr lang="en-AU" dirty="0"/>
              <a:t>(1);</a:t>
            </a:r>
          </a:p>
          <a:p>
            <a:r>
              <a:rPr lang="en-AU" dirty="0"/>
              <a:t>    </a:t>
            </a:r>
            <a:r>
              <a:rPr lang="en-AU" b="1" dirty="0"/>
              <a:t>glBindFragmentShaderATI</a:t>
            </a:r>
            <a:r>
              <a:rPr lang="en-AU" dirty="0"/>
              <a:t>(m_unShader3D);</a:t>
            </a:r>
          </a:p>
          <a:p>
            <a:endParaRPr lang="en-AU" dirty="0"/>
          </a:p>
          <a:p>
            <a:r>
              <a:rPr lang="en-AU" dirty="0"/>
              <a:t>    </a:t>
            </a:r>
            <a:r>
              <a:rPr lang="en-AU" b="1" dirty="0"/>
              <a:t>glBeginFragmentShaderATI</a:t>
            </a:r>
            <a:r>
              <a:rPr lang="en-AU" dirty="0"/>
              <a:t>();</a:t>
            </a:r>
          </a:p>
          <a:p>
            <a:endParaRPr lang="en-AU" dirty="0"/>
          </a:p>
          <a:p>
            <a:r>
              <a:rPr lang="en-AU" dirty="0"/>
              <a:t>    </a:t>
            </a:r>
            <a:r>
              <a:rPr lang="en-AU" b="1" dirty="0"/>
              <a:t>glSampleMapATI</a:t>
            </a:r>
            <a:r>
              <a:rPr lang="en-AU" dirty="0"/>
              <a:t>(GL_REG_0_ATI, GL_TEXTURE0_ARB, GL_SWIZZLE_STR_ATI);</a:t>
            </a:r>
          </a:p>
          <a:p>
            <a:r>
              <a:rPr lang="en-AU" dirty="0"/>
              <a:t>    </a:t>
            </a:r>
            <a:r>
              <a:rPr lang="en-AU" b="1" dirty="0"/>
              <a:t>glColorFragmentOp1ATI</a:t>
            </a:r>
            <a:r>
              <a:rPr lang="en-AU" dirty="0"/>
              <a:t>(GL_MOV_ATI, GL_REG_1_ATI, GL_NONE, GL_NONE, GL_REG_0_ATI, </a:t>
            </a:r>
          </a:p>
          <a:p>
            <a:r>
              <a:rPr lang="en-AU" dirty="0"/>
              <a:t>	GL_NONE, GL_NONE);</a:t>
            </a:r>
          </a:p>
          <a:p>
            <a:endParaRPr lang="en-AU" dirty="0"/>
          </a:p>
          <a:p>
            <a:r>
              <a:rPr lang="en-AU" dirty="0"/>
              <a:t>    </a:t>
            </a:r>
            <a:r>
              <a:rPr lang="en-AU" b="1" dirty="0"/>
              <a:t>glSampleMapATI</a:t>
            </a:r>
            <a:r>
              <a:rPr lang="en-AU" dirty="0"/>
              <a:t>(GL_REG_1_ATI, GL_REG_1_ATI, GL_SWIZZLE_STR_ATI);</a:t>
            </a:r>
          </a:p>
          <a:p>
            <a:r>
              <a:rPr lang="en-AU" dirty="0"/>
              <a:t>    </a:t>
            </a:r>
            <a:r>
              <a:rPr lang="en-AU" b="1" dirty="0"/>
              <a:t>glColorFragmentOp1ATI</a:t>
            </a:r>
            <a:r>
              <a:rPr lang="en-AU" dirty="0"/>
              <a:t>(GL_MOV_ATI, GL_REG_0_ATI, GL_NONE, GL_NONE, GL_REG_1_ATI, </a:t>
            </a:r>
          </a:p>
          <a:p>
            <a:r>
              <a:rPr lang="en-AU" dirty="0"/>
              <a:t>	GL_NONE, GL_NONE);</a:t>
            </a:r>
          </a:p>
          <a:p>
            <a:endParaRPr lang="en-AU" dirty="0"/>
          </a:p>
          <a:p>
            <a:r>
              <a:rPr lang="en-AU" dirty="0"/>
              <a:t>    </a:t>
            </a:r>
            <a:r>
              <a:rPr lang="en-AU" b="1" dirty="0"/>
              <a:t>glEndFragmentShaderATI</a:t>
            </a:r>
            <a:r>
              <a:rPr lang="en-AU" dirty="0"/>
              <a:t>();</a:t>
            </a:r>
          </a:p>
          <a:p>
            <a:r>
              <a:rPr lang="en-AU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B5068-BB95-494A-A8C0-FE59D5FDE348}"/>
              </a:ext>
            </a:extLst>
          </p:cNvPr>
          <p:cNvSpPr txBox="1"/>
          <p:nvPr/>
        </p:nvSpPr>
        <p:spPr>
          <a:xfrm>
            <a:off x="2174488" y="6735337"/>
            <a:ext cx="549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UGLY! – like writing assembly code</a:t>
            </a:r>
          </a:p>
        </p:txBody>
      </p:sp>
    </p:spTree>
    <p:extLst>
      <p:ext uri="{BB962C8B-B14F-4D97-AF65-F5344CB8AC3E}">
        <p14:creationId xmlns:p14="http://schemas.microsoft.com/office/powerpoint/2010/main" val="40899460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EA81-19DD-4BBA-A24A-8B579DB2B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0" y="301680"/>
            <a:ext cx="7146457" cy="1260360"/>
          </a:xfrm>
        </p:spPr>
        <p:txBody>
          <a:bodyPr/>
          <a:lstStyle/>
          <a:p>
            <a:r>
              <a:rPr lang="en-AU" sz="3600" b="1" dirty="0"/>
              <a:t>OpenGL and GLSL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65AF0-776F-42B7-ABCF-989E6799F69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280" y="5965902"/>
            <a:ext cx="9072719" cy="791658"/>
          </a:xfrm>
        </p:spPr>
        <p:txBody>
          <a:bodyPr/>
          <a:lstStyle/>
          <a:p>
            <a:r>
              <a:rPr lang="en-AU" dirty="0"/>
              <a:t>In OpenGL 3.3+ version number is the same</a:t>
            </a:r>
          </a:p>
          <a:p>
            <a:r>
              <a:rPr lang="en-AU" sz="2800" dirty="0">
                <a:hlinkClick r:id="rId2"/>
              </a:rPr>
              <a:t>https://www.khronos.org/registry/OpenGL/specs/gl/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E80C6-D62B-4D20-96ED-513C40846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0" y="1995734"/>
            <a:ext cx="4615130" cy="351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950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5942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GLSL Qualifiers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468360" y="1655999"/>
            <a:ext cx="9467640" cy="5760000"/>
          </a:xfrm>
        </p:spPr>
        <p:txBody>
          <a:bodyPr tIns="19440"/>
          <a:lstStyle/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i="1" dirty="0"/>
              <a:t>in – </a:t>
            </a:r>
            <a:r>
              <a:rPr lang="en-US" sz="2200" dirty="0"/>
              <a:t>input to the shader stage</a:t>
            </a:r>
          </a:p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i="1" dirty="0"/>
              <a:t>attribute</a:t>
            </a:r>
            <a:r>
              <a:rPr lang="en-US" sz="2200" dirty="0"/>
              <a:t> - linkage between a vertex shader and OpenGL for per-vertex data. Deprecated, now same as </a:t>
            </a:r>
            <a:r>
              <a:rPr lang="en-US" sz="2200" b="1" i="1" dirty="0"/>
              <a:t>in</a:t>
            </a:r>
            <a:r>
              <a:rPr lang="en-US" sz="2200" dirty="0"/>
              <a:t> variables.</a:t>
            </a:r>
          </a:p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i="1" dirty="0"/>
              <a:t>uniform</a:t>
            </a:r>
            <a:r>
              <a:rPr lang="en-US" sz="2200" dirty="0"/>
              <a:t> - linkage between a shader and OpenGL for per-render data</a:t>
            </a:r>
          </a:p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i="1" dirty="0"/>
              <a:t>varying</a:t>
            </a:r>
            <a:r>
              <a:rPr lang="en-US" sz="2200" dirty="0"/>
              <a:t> - linkage between the vertex shader and the fragment shader for interpolated data. Deprecated, now same as </a:t>
            </a:r>
            <a:r>
              <a:rPr lang="en-US" sz="2200" b="1" i="1" dirty="0"/>
              <a:t>in/out</a:t>
            </a:r>
            <a:r>
              <a:rPr lang="en-US" sz="2200" dirty="0"/>
              <a:t> variables.</a:t>
            </a:r>
          </a:p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i="1" dirty="0"/>
              <a:t>out</a:t>
            </a:r>
            <a:r>
              <a:rPr lang="en-US" sz="2200" dirty="0"/>
              <a:t> variable of the vertex shader needs to match </a:t>
            </a:r>
            <a:r>
              <a:rPr lang="en-US" sz="2200" b="1" i="1" dirty="0"/>
              <a:t>in</a:t>
            </a:r>
            <a:r>
              <a:rPr lang="en-US" sz="2200" dirty="0"/>
              <a:t> variable of the fragment shader</a:t>
            </a:r>
          </a:p>
          <a:p>
            <a:pPr marL="431640" lvl="0" indent="-324000">
              <a:lnSpc>
                <a:spcPct val="80000"/>
              </a:lnSpc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200" b="1" dirty="0"/>
              <a:t>Built-in Variables:</a:t>
            </a:r>
          </a:p>
          <a:p>
            <a:pPr marL="863639" lvl="0" indent="-324000">
              <a:lnSpc>
                <a:spcPct val="8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200" dirty="0"/>
              <a:t>vec4 </a:t>
            </a:r>
            <a:r>
              <a:rPr lang="en-US" sz="2200" b="1" dirty="0"/>
              <a:t>gl_Position</a:t>
            </a:r>
            <a:r>
              <a:rPr lang="en-US" sz="2200" dirty="0"/>
              <a:t> - vertex shader needs to set this variable to the computed position</a:t>
            </a:r>
          </a:p>
          <a:p>
            <a:pPr marL="863639" lvl="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959" algn="l"/>
                <a:tab pos="1447919" algn="l"/>
                <a:tab pos="2171879" algn="l"/>
                <a:tab pos="2895478" algn="l"/>
                <a:tab pos="3619439" algn="l"/>
                <a:tab pos="4343399" algn="l"/>
                <a:tab pos="5067359" algn="l"/>
                <a:tab pos="5791319" algn="l"/>
                <a:tab pos="6515279" algn="l"/>
                <a:tab pos="7238879" algn="l"/>
                <a:tab pos="7962839" algn="l"/>
                <a:tab pos="8686799" algn="l"/>
              </a:tabLst>
            </a:pPr>
            <a:r>
              <a:rPr lang="en-US" sz="2200" dirty="0"/>
              <a:t>vec4 </a:t>
            </a:r>
            <a:r>
              <a:rPr lang="en-US" sz="2200" b="1" dirty="0"/>
              <a:t>gl_FragColor</a:t>
            </a:r>
            <a:r>
              <a:rPr lang="en-US" sz="2200" dirty="0"/>
              <a:t> - defines fragment’s RGBA color that will eventually be written to the frame buffer, set by the fragment shader. Post GLSL 130 output fragments may be user-specified</a:t>
            </a:r>
          </a:p>
        </p:txBody>
      </p:sp>
    </p:spTree>
    <p:extLst>
      <p:ext uri="{BB962C8B-B14F-4D97-AF65-F5344CB8AC3E}">
        <p14:creationId xmlns:p14="http://schemas.microsoft.com/office/powerpoint/2010/main" val="340569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39982"/>
          <a:stretch>
            <a:fillRect/>
          </a:stretch>
        </p:blipFill>
        <p:spPr>
          <a:xfrm>
            <a:off x="1834200" y="4637552"/>
            <a:ext cx="6616800" cy="2763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72400" y="60480"/>
            <a:ext cx="3063959" cy="17715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/>
          <p:cNvSpPr txBox="1">
            <a:spLocks noGrp="1"/>
          </p:cNvSpPr>
          <p:nvPr>
            <p:ph type="title"/>
          </p:nvPr>
        </p:nvSpPr>
        <p:spPr>
          <a:xfrm>
            <a:off x="-247834" y="245160"/>
            <a:ext cx="9069480" cy="12603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OpenGL-ES Overview</a:t>
            </a:r>
          </a:p>
        </p:txBody>
      </p:sp>
      <p:sp>
        <p:nvSpPr>
          <p:cNvPr id="5" name="Rectangle 2"/>
          <p:cNvSpPr txBox="1">
            <a:spLocks noGrp="1"/>
          </p:cNvSpPr>
          <p:nvPr>
            <p:ph idx="1"/>
          </p:nvPr>
        </p:nvSpPr>
        <p:spPr>
          <a:xfrm>
            <a:off x="503640" y="1603111"/>
            <a:ext cx="9648360" cy="3286440"/>
          </a:xfrm>
        </p:spPr>
        <p:txBody>
          <a:bodyPr tIns="28080"/>
          <a:lstStyle/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OpenGL for Embedded Systems – phones, consoles, appliances, vehicles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Lightweight API using well-defined subset profiles of desktop OpenGL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OpenGL ES 1.0 - for fixed function hardware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OpenGL ES 2.0 - programmable 3D graphics</a:t>
            </a:r>
          </a:p>
          <a:p>
            <a:pPr marL="431640" lvl="0" indent="-324000">
              <a:spcAft>
                <a:spcPts val="850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r>
              <a:rPr lang="en-US" sz="2600" dirty="0"/>
              <a:t>OpenGL ES 3.0 – precision, texture improvements</a:t>
            </a:r>
          </a:p>
          <a:p>
            <a:pPr marL="431640" lvl="0" indent="-324000">
              <a:spcAft>
                <a:spcPts val="1426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723600" algn="l"/>
                <a:tab pos="1447559" algn="l"/>
                <a:tab pos="2171520" algn="l"/>
                <a:tab pos="2895480" algn="l"/>
                <a:tab pos="3619440" algn="l"/>
                <a:tab pos="4343400" algn="l"/>
                <a:tab pos="5067000" algn="l"/>
                <a:tab pos="5790960" algn="l"/>
                <a:tab pos="6514920" algn="l"/>
                <a:tab pos="7238880" algn="l"/>
                <a:tab pos="7962839" algn="l"/>
                <a:tab pos="8686800" algn="l"/>
              </a:tabLst>
            </a:pPr>
            <a:endParaRPr 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03280" y="301680"/>
            <a:ext cx="7594240" cy="1262160"/>
          </a:xfrm>
        </p:spPr>
        <p:txBody>
          <a:bodyPr tIns="31680"/>
          <a:lstStyle/>
          <a:p>
            <a:pPr lvl="0">
              <a:tabLst>
                <a:tab pos="723959" algn="l"/>
                <a:tab pos="1447919" algn="l"/>
                <a:tab pos="2171520" algn="l"/>
                <a:tab pos="2895479" algn="l"/>
                <a:tab pos="3619440" algn="l"/>
                <a:tab pos="4343400" algn="l"/>
                <a:tab pos="5067360" algn="l"/>
                <a:tab pos="5791320" algn="l"/>
                <a:tab pos="6514920" algn="l"/>
                <a:tab pos="7238880" algn="l"/>
                <a:tab pos="7962840" algn="l"/>
                <a:tab pos="8686800" algn="l"/>
              </a:tabLst>
            </a:pPr>
            <a:r>
              <a:rPr lang="en-US" sz="3600" b="1" dirty="0"/>
              <a:t>GLSL Uniforms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B408F-91D3-4F60-8E23-EBB9B65C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0" y="1727974"/>
            <a:ext cx="8613476" cy="4750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3F5FA6-8823-4067-9426-07EDEE469538}"/>
              </a:ext>
            </a:extLst>
          </p:cNvPr>
          <p:cNvSpPr/>
          <p:nvPr/>
        </p:nvSpPr>
        <p:spPr>
          <a:xfrm>
            <a:off x="503280" y="6642167"/>
            <a:ext cx="8072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https://www.khronos.org/opengl/wiki/Uniform_(GLSL)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49177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2FEA1-FB6F-439A-AE71-A43DC712BD1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1349298"/>
            <a:ext cx="9487494" cy="60774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Call canvas.getContext("</a:t>
            </a:r>
            <a:r>
              <a:rPr lang="en-AU" b="1" dirty="0"/>
              <a:t>webgl2</a:t>
            </a:r>
            <a:r>
              <a:rPr lang="en-AU" dirty="0"/>
              <a:t>") instead of “webgl1”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No “experimental” context anymore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Switch to GLSL 300 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Add “</a:t>
            </a:r>
            <a:r>
              <a:rPr lang="en-AU" b="1" dirty="0"/>
              <a:t>#version 300 es</a:t>
            </a:r>
            <a:r>
              <a:rPr lang="en-AU" dirty="0"/>
              <a:t>” </a:t>
            </a:r>
            <a:r>
              <a:rPr lang="en-AU" b="1" dirty="0"/>
              <a:t>right at the beginning</a:t>
            </a:r>
            <a:r>
              <a:rPr lang="en-AU" dirty="0"/>
              <a:t> of your shaders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Replace “</a:t>
            </a:r>
            <a:r>
              <a:rPr lang="en-US" b="1" dirty="0"/>
              <a:t>attribute”</a:t>
            </a:r>
            <a:r>
              <a:rPr lang="en-US" dirty="0"/>
              <a:t> with “</a:t>
            </a:r>
            <a:r>
              <a:rPr lang="en-US" b="1" dirty="0"/>
              <a:t>in</a:t>
            </a:r>
            <a:r>
              <a:rPr lang="en-U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Replace “</a:t>
            </a:r>
            <a:r>
              <a:rPr lang="en-US" b="1" dirty="0"/>
              <a:t>varying”</a:t>
            </a:r>
            <a:r>
              <a:rPr lang="en-US" dirty="0"/>
              <a:t> with “</a:t>
            </a:r>
            <a:r>
              <a:rPr lang="en-US" b="1" dirty="0"/>
              <a:t>in</a:t>
            </a:r>
            <a:r>
              <a:rPr lang="en-US" dirty="0"/>
              <a:t>” or “</a:t>
            </a:r>
            <a:r>
              <a:rPr lang="en-US" b="1" dirty="0"/>
              <a:t>out</a:t>
            </a:r>
            <a:r>
              <a:rPr lang="en-U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Replace “</a:t>
            </a:r>
            <a:r>
              <a:rPr lang="en-US" b="1" dirty="0"/>
              <a:t>gl_FragColor”</a:t>
            </a:r>
            <a:r>
              <a:rPr lang="en-US" dirty="0"/>
              <a:t> with your own output color</a:t>
            </a:r>
          </a:p>
          <a:p>
            <a:pPr marL="0" indent="0"/>
            <a:r>
              <a:rPr lang="en-US" sz="1800" dirty="0">
                <a:hlinkClick r:id="rId2"/>
              </a:rPr>
              <a:t>https://www.khronos.org/opengl/wiki/OpenGL_Shading_Language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8FCC80-568D-401F-87F9-D12920EC4C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7446821" cy="769197"/>
          </a:xfrm>
        </p:spPr>
        <p:txBody>
          <a:bodyPr/>
          <a:lstStyle/>
          <a:p>
            <a:r>
              <a:rPr lang="en-AU" sz="3600" b="1" dirty="0"/>
              <a:t>Migrating to WebGL2</a:t>
            </a:r>
          </a:p>
        </p:txBody>
      </p:sp>
    </p:spTree>
    <p:extLst>
      <p:ext uri="{BB962C8B-B14F-4D97-AF65-F5344CB8AC3E}">
        <p14:creationId xmlns:p14="http://schemas.microsoft.com/office/powerpoint/2010/main" val="13766398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7501" y="107950"/>
            <a:ext cx="7188200" cy="184785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 04 – WebGL2 Version</a:t>
            </a:r>
            <a:br>
              <a:rPr lang="en-US" altLang="en-US" sz="3600" b="1" dirty="0"/>
            </a:br>
            <a:endParaRPr lang="en-US" altLang="en-US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08A87-3B8D-4D5B-AFDD-5542BE3D8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8" y="2309993"/>
            <a:ext cx="9150150" cy="45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82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7501" y="107950"/>
            <a:ext cx="7188200" cy="1847850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Example 04 – WebGL2 Version</a:t>
            </a:r>
            <a:br>
              <a:rPr lang="en-US" altLang="en-US" sz="3600" b="1" dirty="0"/>
            </a:br>
            <a:endParaRPr lang="en-US" altLang="en-US" sz="3600" b="1" dirty="0"/>
          </a:p>
        </p:txBody>
      </p:sp>
      <p:pic>
        <p:nvPicPr>
          <p:cNvPr id="1028" name="Picture 4" descr="C:\Users\karthikb\AppData\Local\Temp\SNAGHTML440377b1.PNG">
            <a:extLst>
              <a:ext uri="{FF2B5EF4-FFF2-40B4-BE49-F238E27FC236}">
                <a16:creationId xmlns:a16="http://schemas.microsoft.com/office/drawing/2014/main" id="{B47A6A34-9CA2-4439-BF69-99DCB11C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159727"/>
            <a:ext cx="8066088" cy="639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0745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13D2B8-F17E-49D4-9930-994C230BAC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999" y="1768680"/>
            <a:ext cx="9072000" cy="5455080"/>
          </a:xfrm>
        </p:spPr>
        <p:txBody>
          <a:bodyPr/>
          <a:lstStyle/>
          <a:p>
            <a:r>
              <a:rPr lang="en-US" sz="2400" dirty="0"/>
              <a:t>Interpolation qualifiers control how interpolation of values happens across a triangle or other primitive.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flat</a:t>
            </a:r>
          </a:p>
          <a:p>
            <a:r>
              <a:rPr lang="en-US" sz="2400" dirty="0"/>
              <a:t>The value will not be interpolated. The value given to the fragment shader is the value from the Provoking Vertex for that primitive.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noperspective</a:t>
            </a:r>
          </a:p>
          <a:p>
            <a:r>
              <a:rPr lang="en-US" sz="2400" dirty="0"/>
              <a:t>The value will be linearly interpolated in window-space. This is usually not what you want, but it can have its uses.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smooth</a:t>
            </a:r>
          </a:p>
          <a:p>
            <a:r>
              <a:rPr lang="en-US" sz="2400" dirty="0"/>
              <a:t>The value will be interpolated in a perspective-correct fashion. This is the default if no qualifier is present.</a:t>
            </a:r>
            <a:endParaRPr lang="en-AU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2B2ED6-8A24-4E5F-A6E4-5F0E188CE0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301320"/>
            <a:ext cx="6943281" cy="1261800"/>
          </a:xfrm>
        </p:spPr>
        <p:txBody>
          <a:bodyPr/>
          <a:lstStyle/>
          <a:p>
            <a:r>
              <a:rPr lang="en-US" sz="3600" b="1" dirty="0"/>
              <a:t>Interpolation qualifiers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13072925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8130123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Flat Colour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306513" y="5813425"/>
            <a:ext cx="74787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 dirty="0">
                <a:latin typeface="NimbusRomNo9L-ReguItal" charset="0"/>
              </a:rPr>
              <a:t>See example02-colour/flat-interpolation-webgl2.html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527175"/>
            <a:ext cx="46101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0511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7AB08A3-C32F-4BBF-B4EE-6454078D9D7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69387" cy="1260475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Depth Buffering</a:t>
            </a:r>
          </a:p>
        </p:txBody>
      </p:sp>
      <p:pic>
        <p:nvPicPr>
          <p:cNvPr id="104450" name="Picture 2">
            <a:extLst>
              <a:ext uri="{FF2B5EF4-FFF2-40B4-BE49-F238E27FC236}">
                <a16:creationId xmlns:a16="http://schemas.microsoft.com/office/drawing/2014/main" id="{65F46FE3-AA8E-486D-8D78-DA59C4390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0"/>
          <a:stretch>
            <a:fillRect/>
          </a:stretch>
        </p:blipFill>
        <p:spPr bwMode="auto">
          <a:xfrm>
            <a:off x="5618163" y="1328738"/>
            <a:ext cx="4319587" cy="236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49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4451" name="Picture 3">
            <a:extLst>
              <a:ext uri="{FF2B5EF4-FFF2-40B4-BE49-F238E27FC236}">
                <a16:creationId xmlns:a16="http://schemas.microsoft.com/office/drawing/2014/main" id="{E5866512-A7AD-4846-8CB6-99656C72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3848100"/>
            <a:ext cx="3067050" cy="354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452" name="Rectangle 4">
            <a:extLst>
              <a:ext uri="{FF2B5EF4-FFF2-40B4-BE49-F238E27FC236}">
                <a16:creationId xmlns:a16="http://schemas.microsoft.com/office/drawing/2014/main" id="{FDD527D0-4B14-4929-9003-12CCA9B373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9863" y="1320800"/>
            <a:ext cx="5351462" cy="5970588"/>
          </a:xfrm>
          <a:ln/>
        </p:spPr>
        <p:txBody>
          <a:bodyPr tIns="24840"/>
          <a:lstStyle/>
          <a:p>
            <a:pPr marL="431800" indent="-349250">
              <a:buSzPct val="45000"/>
              <a:buFont typeface="Wingdings" panose="05000000000000000000" pitchFamily="2" charset="2"/>
              <a:buChar char="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Brute force hardware solution to visibility ordering</a:t>
            </a:r>
          </a:p>
          <a:p>
            <a:pPr marL="431800" indent="-349250">
              <a:buSzPct val="45000"/>
              <a:buFont typeface="Wingdings" panose="05000000000000000000" pitchFamily="2" charset="2"/>
              <a:buChar char="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Depth buffer stores distance between the viewpoint and the object occupying that pixel</a:t>
            </a:r>
          </a:p>
          <a:p>
            <a:pPr marL="431800" indent="-349250">
              <a:buSzPct val="45000"/>
              <a:buFont typeface="Wingdings" panose="05000000000000000000" pitchFamily="2" charset="2"/>
              <a:buChar char="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the incoming fragment is nearer, the incoming depth value replaces the one already in the depth buffer</a:t>
            </a:r>
          </a:p>
          <a:p>
            <a:pPr marL="431800" indent="-349250">
              <a:buSzPct val="45000"/>
              <a:buFont typeface="Wingdings" panose="05000000000000000000" pitchFamily="2" charset="2"/>
              <a:buChar char="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  <a:tab pos="5065713" algn="l"/>
                <a:tab pos="5789613" algn="l"/>
                <a:tab pos="6513513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/>
              <a:t>gl.depthFunc</a:t>
            </a:r>
            <a:r>
              <a:rPr lang="en-US" altLang="en-US" sz="2800" dirty="0"/>
              <a:t>() - sets the comparison function for the depth test (default is </a:t>
            </a:r>
            <a:r>
              <a:rPr lang="en-US" altLang="en-US" sz="2400" dirty="0"/>
              <a:t>gl.LESS</a:t>
            </a:r>
            <a:r>
              <a:rPr lang="en-US" alt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70829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696DF879-D9F6-4C67-ABE8-C9A300E5AB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70975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Culling</a:t>
            </a:r>
          </a:p>
        </p:txBody>
      </p:sp>
      <p:sp>
        <p:nvSpPr>
          <p:cNvPr id="105474" name="Text Box 2">
            <a:extLst>
              <a:ext uri="{FF2B5EF4-FFF2-40B4-BE49-F238E27FC236}">
                <a16:creationId xmlns:a16="http://schemas.microsoft.com/office/drawing/2014/main" id="{B0FA13E0-47B5-4EEE-9762-7114A3871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192213"/>
            <a:ext cx="9431337" cy="335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840" rIns="0" bIns="0"/>
          <a:lstStyle>
            <a:lvl1pPr marL="863600" indent="-646113"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54113" algn="l"/>
                <a:tab pos="1878013" algn="l"/>
                <a:tab pos="2601913" algn="l"/>
                <a:tab pos="3327400" algn="l"/>
                <a:tab pos="4051300" algn="l"/>
                <a:tab pos="4775200" algn="l"/>
                <a:tab pos="5497513" algn="l"/>
                <a:tab pos="6221413" algn="l"/>
                <a:tab pos="6945313" algn="l"/>
                <a:tab pos="7670800" algn="l"/>
                <a:tab pos="8394700" algn="l"/>
                <a:tab pos="9118600" algn="l"/>
                <a:tab pos="9840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b="1" dirty="0"/>
              <a:t>gl.cullFace</a:t>
            </a:r>
            <a:r>
              <a:rPr lang="en-US" altLang="en-US" sz="2600" dirty="0"/>
              <a:t>(mode) - indicates which triangles should be discarded (culled)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mode is either gl.</a:t>
            </a:r>
            <a:r>
              <a:rPr lang="en-US" altLang="en-US" sz="2400" dirty="0"/>
              <a:t>FRONT</a:t>
            </a:r>
            <a:r>
              <a:rPr lang="en-US" altLang="en-US" sz="2600" dirty="0"/>
              <a:t>, gl.</a:t>
            </a:r>
            <a:r>
              <a:rPr lang="en-US" altLang="en-US" sz="2400" dirty="0"/>
              <a:t>BACK</a:t>
            </a:r>
            <a:r>
              <a:rPr lang="en-US" altLang="en-US" sz="2600" dirty="0"/>
              <a:t>, or gl.</a:t>
            </a:r>
            <a:r>
              <a:rPr lang="en-US" altLang="en-US" sz="2400" dirty="0"/>
              <a:t>FRONT_AND_BACK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culling must be enabled using </a:t>
            </a:r>
            <a:r>
              <a:rPr lang="en-US" altLang="en-US" sz="2600" b="1" dirty="0"/>
              <a:t>gl.enable</a:t>
            </a:r>
            <a:r>
              <a:rPr lang="en-US" altLang="en-US" sz="2600" dirty="0"/>
              <a:t>(gl.</a:t>
            </a:r>
            <a:r>
              <a:rPr lang="en-US" altLang="en-US" sz="2400" dirty="0"/>
              <a:t>CULL_FACE</a:t>
            </a:r>
            <a:r>
              <a:rPr lang="en-US" altLang="en-US" sz="2600" dirty="0"/>
              <a:t>)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/>
              <a:t>triangles whose vertices appear in counterclockwise order on the screen are called front-facing</a:t>
            </a:r>
          </a:p>
        </p:txBody>
      </p:sp>
      <p:pic>
        <p:nvPicPr>
          <p:cNvPr id="105475" name="Picture 3">
            <a:extLst>
              <a:ext uri="{FF2B5EF4-FFF2-40B4-BE49-F238E27FC236}">
                <a16:creationId xmlns:a16="http://schemas.microsoft.com/office/drawing/2014/main" id="{DF79E4A2-751B-42D6-85E0-3615EA3A1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4716965"/>
            <a:ext cx="6529388" cy="272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080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3A1CAD31-DAF2-4D3C-AA18-E16A962A84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70975" cy="1262063"/>
          </a:xfrm>
          <a:ln/>
        </p:spPr>
        <p:txBody>
          <a:bodyPr tIns="31680"/>
          <a:lstStyle/>
          <a:p>
            <a: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</a:pPr>
            <a:r>
              <a:rPr lang="en-US" altLang="en-US" sz="3600" b="1" dirty="0"/>
              <a:t>Clipping</a:t>
            </a:r>
          </a:p>
        </p:txBody>
      </p:sp>
      <p:pic>
        <p:nvPicPr>
          <p:cNvPr id="106498" name="Picture 2">
            <a:extLst>
              <a:ext uri="{FF2B5EF4-FFF2-40B4-BE49-F238E27FC236}">
                <a16:creationId xmlns:a16="http://schemas.microsoft.com/office/drawing/2014/main" id="{C328ADFE-7847-45D3-961D-94D8334E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1619250"/>
            <a:ext cx="44958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529223F6-6E11-4896-BE67-DF93F4263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363" y="3959225"/>
            <a:ext cx="5400675" cy="194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840" rIns="90000" bIns="45000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2800" b="1"/>
              <a:t>Plane Equation:</a:t>
            </a:r>
          </a:p>
          <a:p>
            <a:r>
              <a:rPr lang="de-DE" altLang="en-US" sz="2800" b="1"/>
              <a:t>A</a:t>
            </a:r>
            <a:r>
              <a:rPr lang="de-DE" altLang="en-US" sz="2800"/>
              <a:t>x + </a:t>
            </a:r>
            <a:r>
              <a:rPr lang="de-DE" altLang="en-US" sz="2800" b="1"/>
              <a:t>B</a:t>
            </a:r>
            <a:r>
              <a:rPr lang="de-DE" altLang="en-US" sz="2800"/>
              <a:t>y + </a:t>
            </a:r>
            <a:r>
              <a:rPr lang="de-DE" altLang="en-US" sz="2800" b="1"/>
              <a:t>C</a:t>
            </a:r>
            <a:r>
              <a:rPr lang="de-DE" altLang="en-US" sz="2800"/>
              <a:t>z + </a:t>
            </a:r>
            <a:r>
              <a:rPr lang="de-DE" altLang="en-US" sz="2800" b="1"/>
              <a:t>D</a:t>
            </a:r>
            <a:r>
              <a:rPr lang="de-DE" altLang="en-US" sz="2800"/>
              <a:t> = 0</a:t>
            </a:r>
          </a:p>
          <a:p>
            <a:endParaRPr lang="de-DE" altLang="en-US"/>
          </a:p>
          <a:p>
            <a:r>
              <a:rPr lang="de-DE" altLang="en-US" sz="2800"/>
              <a:t>(A,B,C)  = plane normal vector</a:t>
            </a:r>
          </a:p>
          <a:p>
            <a:r>
              <a:rPr lang="de-DE" altLang="en-US" sz="2800"/>
              <a:t>D = Distance from origin</a:t>
            </a:r>
          </a:p>
        </p:txBody>
      </p:sp>
    </p:spTree>
    <p:extLst>
      <p:ext uri="{BB962C8B-B14F-4D97-AF65-F5344CB8AC3E}">
        <p14:creationId xmlns:p14="http://schemas.microsoft.com/office/powerpoint/2010/main" val="2052902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ext Box 1">
            <a:extLst>
              <a:ext uri="{FF2B5EF4-FFF2-40B4-BE49-F238E27FC236}">
                <a16:creationId xmlns:a16="http://schemas.microsoft.com/office/drawing/2014/main" id="{7231545A-EC32-4ABE-B8B9-552CFF766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07950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1680" rIns="0" bIns="0" anchor="ctr" anchorCtr="1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3513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n-US" altLang="en-US" sz="3600" b="1" dirty="0"/>
              <a:t>Cutaway View</a:t>
            </a:r>
          </a:p>
        </p:txBody>
      </p:sp>
      <p:pic>
        <p:nvPicPr>
          <p:cNvPr id="107522" name="Picture 2">
            <a:extLst>
              <a:ext uri="{FF2B5EF4-FFF2-40B4-BE49-F238E27FC236}">
                <a16:creationId xmlns:a16="http://schemas.microsoft.com/office/drawing/2014/main" id="{3A5192E6-F33D-4319-B8A0-7AF60A73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1787525"/>
            <a:ext cx="4425950" cy="495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7523" name="Text Box 3">
            <a:extLst>
              <a:ext uri="{FF2B5EF4-FFF2-40B4-BE49-F238E27FC236}">
                <a16:creationId xmlns:a16="http://schemas.microsoft.com/office/drawing/2014/main" id="{EA4FC402-AB6A-4FDB-B483-FD09B8A5F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768475"/>
            <a:ext cx="4425950" cy="498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/>
          <a:lstStyle>
            <a:lvl1pPr marL="431800" indent="-331788"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2313" algn="l"/>
                <a:tab pos="1446213" algn="l"/>
                <a:tab pos="2170113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Render object with clipplane enabled</a:t>
            </a:r>
          </a:p>
          <a:p>
            <a:pPr>
              <a:spcAft>
                <a:spcPts val="1425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2800" dirty="0"/>
              <a:t>Disable clipping, render wireframe, with depth-test enabled</a:t>
            </a:r>
          </a:p>
        </p:txBody>
      </p:sp>
    </p:spTree>
    <p:extLst>
      <p:ext uri="{BB962C8B-B14F-4D97-AF65-F5344CB8AC3E}">
        <p14:creationId xmlns:p14="http://schemas.microsoft.com/office/powerpoint/2010/main" val="3151048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12902</TotalTime>
  <Words>11859</Words>
  <Application>Microsoft Office PowerPoint</Application>
  <PresentationFormat>Custom</PresentationFormat>
  <Paragraphs>1891</Paragraphs>
  <Slides>232</Slides>
  <Notes>155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232</vt:i4>
      </vt:variant>
    </vt:vector>
  </HeadingPairs>
  <TitlesOfParts>
    <vt:vector size="247" baseType="lpstr">
      <vt:lpstr>Arial</vt:lpstr>
      <vt:lpstr>Calibri</vt:lpstr>
      <vt:lpstr>CMR10</vt:lpstr>
      <vt:lpstr>Consolas</vt:lpstr>
      <vt:lpstr>Courier New</vt:lpstr>
      <vt:lpstr>CourierNewPSMT</vt:lpstr>
      <vt:lpstr>NimbusMonL-Bold</vt:lpstr>
      <vt:lpstr>NimbusMonL-Regu</vt:lpstr>
      <vt:lpstr>NimbusRomNo9L-Regu</vt:lpstr>
      <vt:lpstr>NimbusRomNo9L-ReguItal</vt:lpstr>
      <vt:lpstr>StarSymbol</vt:lpstr>
      <vt:lpstr>Symbol</vt:lpstr>
      <vt:lpstr>Times New Roman</vt:lpstr>
      <vt:lpstr>Wingdings</vt:lpstr>
      <vt:lpstr>Office Theme</vt:lpstr>
      <vt:lpstr>PowerPoint Presentation</vt:lpstr>
      <vt:lpstr>About KBVIS</vt:lpstr>
      <vt:lpstr>PowerPoint Presentation</vt:lpstr>
      <vt:lpstr>Setup and Resources</vt:lpstr>
      <vt:lpstr>PowerPoint Presentation</vt:lpstr>
      <vt:lpstr>What is OpenGL?</vt:lpstr>
      <vt:lpstr>The Big Picture</vt:lpstr>
      <vt:lpstr>OpenGL Timeline</vt:lpstr>
      <vt:lpstr>OpenGL-ES Overview</vt:lpstr>
      <vt:lpstr>What’s not in OpenGL-ES</vt:lpstr>
      <vt:lpstr>What is WebGL?</vt:lpstr>
      <vt:lpstr>Hardware Acceleration</vt:lpstr>
      <vt:lpstr>Window System</vt:lpstr>
      <vt:lpstr>OpenGL Pipeline (Fixed-Function)</vt:lpstr>
      <vt:lpstr>Programmable Pipeline</vt:lpstr>
      <vt:lpstr>Fixed vs. Programmable</vt:lpstr>
      <vt:lpstr>OpenGL State</vt:lpstr>
      <vt:lpstr>OpenGL Context</vt:lpstr>
      <vt:lpstr>Creating an OpenGL Context</vt:lpstr>
      <vt:lpstr>Getting Started – The Old Way</vt:lpstr>
      <vt:lpstr>PowerPoint Presentation</vt:lpstr>
      <vt:lpstr>WebGL Context</vt:lpstr>
      <vt:lpstr>OpenGL Types</vt:lpstr>
      <vt:lpstr>Drawing Primitives</vt:lpstr>
      <vt:lpstr>Perspective Projection</vt:lpstr>
      <vt:lpstr>Orthographic Projection</vt:lpstr>
      <vt:lpstr>Coordinate System (Right-Handed)</vt:lpstr>
      <vt:lpstr>Object(3D) →View(2D)  Mapping</vt:lpstr>
      <vt:lpstr>Transformations</vt:lpstr>
      <vt:lpstr>Vertex → Pixel</vt:lpstr>
      <vt:lpstr>OpenGL Pipeline (Fixed-Function)</vt:lpstr>
      <vt:lpstr>Programmable Pipeline</vt:lpstr>
      <vt:lpstr>Viewport setup</vt:lpstr>
      <vt:lpstr>Rasterization</vt:lpstr>
      <vt:lpstr>Shaders</vt:lpstr>
      <vt:lpstr>WebGL Setup</vt:lpstr>
      <vt:lpstr>DAY 2</vt:lpstr>
      <vt:lpstr>Getting Started</vt:lpstr>
      <vt:lpstr>PowerPoint Presentation</vt:lpstr>
      <vt:lpstr>Hello WebGL - Source</vt:lpstr>
      <vt:lpstr>Creating the  WebGL Context</vt:lpstr>
      <vt:lpstr>Viewport Setup</vt:lpstr>
      <vt:lpstr>glViewport</vt:lpstr>
      <vt:lpstr>Creating Geometry</vt:lpstr>
      <vt:lpstr>Vertex and Index Buffers </vt:lpstr>
      <vt:lpstr>Drawing the Scene</vt:lpstr>
      <vt:lpstr>Positioning Objects</vt:lpstr>
      <vt:lpstr>Drawing Vertices</vt:lpstr>
      <vt:lpstr>Vertex and Fragment  Shaders</vt:lpstr>
      <vt:lpstr>Buffer Objects </vt:lpstr>
      <vt:lpstr>VBO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</vt:lpstr>
      <vt:lpstr>Exercise 1.1</vt:lpstr>
      <vt:lpstr>Exercise 1.2</vt:lpstr>
      <vt:lpstr>Adding Colour</vt:lpstr>
      <vt:lpstr>Defining Colours</vt:lpstr>
      <vt:lpstr>Setting up  Vertex Attributes</vt:lpstr>
      <vt:lpstr>Using Colour Attributes</vt:lpstr>
      <vt:lpstr>PowerPoint Presentation</vt:lpstr>
      <vt:lpstr>PowerPoint Presentation</vt:lpstr>
      <vt:lpstr>PowerPoint Presentation</vt:lpstr>
      <vt:lpstr>PowerPoint Presentation</vt:lpstr>
      <vt:lpstr>Exercise 2.1</vt:lpstr>
      <vt:lpstr>Exercise 2.2</vt:lpstr>
      <vt:lpstr>Interleaved Vertex Attributes</vt:lpstr>
      <vt:lpstr>PowerPoint Presentation</vt:lpstr>
      <vt:lpstr>DAY 4</vt:lpstr>
      <vt:lpstr>3D Rotation</vt:lpstr>
      <vt:lpstr>Transformations</vt:lpstr>
      <vt:lpstr>3D Rotation Example</vt:lpstr>
      <vt:lpstr>Rotation Axes</vt:lpstr>
      <vt:lpstr>The Matrix Transforms</vt:lpstr>
      <vt:lpstr>Animating the Geometry</vt:lpstr>
      <vt:lpstr>Animation Methods</vt:lpstr>
      <vt:lpstr>Exercise 3.1</vt:lpstr>
      <vt:lpstr>Moving on to 3D...</vt:lpstr>
      <vt:lpstr>3D Objects</vt:lpstr>
      <vt:lpstr>Vertex and Index Buffers </vt:lpstr>
      <vt:lpstr>Using Vertex and Index Buffers  to Define a Cube</vt:lpstr>
      <vt:lpstr>DAY 5</vt:lpstr>
      <vt:lpstr>OpenGL Shading Language (GLSL)</vt:lpstr>
      <vt:lpstr>Before GLSL</vt:lpstr>
      <vt:lpstr>OpenGL and GLSL</vt:lpstr>
      <vt:lpstr>GLSL Qualifiers</vt:lpstr>
      <vt:lpstr>GLSL Uniforms</vt:lpstr>
      <vt:lpstr>Migrating to WebGL2</vt:lpstr>
      <vt:lpstr>Example 04 – WebGL2 Version </vt:lpstr>
      <vt:lpstr>Example 04 – WebGL2 Version </vt:lpstr>
      <vt:lpstr>Interpolation qualifiers</vt:lpstr>
      <vt:lpstr>Flat Colour</vt:lpstr>
      <vt:lpstr>Depth Buffering</vt:lpstr>
      <vt:lpstr>Culling</vt:lpstr>
      <vt:lpstr>Clipping</vt:lpstr>
      <vt:lpstr>PowerPoint Presentation</vt:lpstr>
      <vt:lpstr>PowerPoint Presentation</vt:lpstr>
      <vt:lpstr>Example 04  (Clipping Added)</vt:lpstr>
      <vt:lpstr>PowerPoint Presentation</vt:lpstr>
      <vt:lpstr>Exercise 4.1 </vt:lpstr>
      <vt:lpstr>Texture Mapping</vt:lpstr>
      <vt:lpstr>(u,v) – (x,y,z) Mapping</vt:lpstr>
      <vt:lpstr>Textured Cube</vt:lpstr>
      <vt:lpstr>Chrome – Enable File Access</vt:lpstr>
      <vt:lpstr>Defining  Texture Attributes</vt:lpstr>
      <vt:lpstr>Texture Coordinates</vt:lpstr>
      <vt:lpstr>Loading the Texture</vt:lpstr>
      <vt:lpstr>Shaders (WebGL 1)</vt:lpstr>
      <vt:lpstr>Shaders (WebGL 2)</vt:lpstr>
      <vt:lpstr>Enabling Texture Attributes for Drawing</vt:lpstr>
      <vt:lpstr>DAY 6</vt:lpstr>
      <vt:lpstr>OpenGL Texture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Confused?</vt:lpstr>
      <vt:lpstr>Texturing in the Shader</vt:lpstr>
      <vt:lpstr>Image Processing: Loading an Image</vt:lpstr>
      <vt:lpstr>Exercise 5.1: Red Channel</vt:lpstr>
      <vt:lpstr>DAY 7</vt:lpstr>
      <vt:lpstr>Image Processing: Blurring</vt:lpstr>
      <vt:lpstr>Simple Horizontal Blur</vt:lpstr>
      <vt:lpstr>PowerPoint Presentation</vt:lpstr>
      <vt:lpstr>Exercise: Extend to 3x3 Blur</vt:lpstr>
      <vt:lpstr>Image Processing: Convolution</vt:lpstr>
      <vt:lpstr>Convolution Kernels</vt:lpstr>
      <vt:lpstr>Color</vt:lpstr>
      <vt:lpstr>Color Tables</vt:lpstr>
      <vt:lpstr>Example – Indexed Color with Lookup Table (LUT)</vt:lpstr>
      <vt:lpstr>PowerPoint Presentation</vt:lpstr>
      <vt:lpstr>texelFetch</vt:lpstr>
      <vt:lpstr>Texture Units Revisited</vt:lpstr>
      <vt:lpstr>Exercise – Replace the LUT with a Blue - Cyan - White spectrum</vt:lpstr>
      <vt:lpstr>DAY 8</vt:lpstr>
      <vt:lpstr>Updated Content</vt:lpstr>
      <vt:lpstr>Exercise: Extend to 3x3 Blur</vt:lpstr>
      <vt:lpstr>PowerPoint Presentation</vt:lpstr>
      <vt:lpstr>Streaming Texture</vt:lpstr>
      <vt:lpstr>PowerPoint Presentation</vt:lpstr>
      <vt:lpstr>Updating a portion of the texture</vt:lpstr>
      <vt:lpstr>Scroll in the Shader</vt:lpstr>
      <vt:lpstr>Scissor Test</vt:lpstr>
      <vt:lpstr>glScissor</vt:lpstr>
      <vt:lpstr>PowerPoint Presentation</vt:lpstr>
      <vt:lpstr>Off-Screen Rendering</vt:lpstr>
      <vt:lpstr>FBOs</vt:lpstr>
      <vt:lpstr>PowerPoint Presentation</vt:lpstr>
      <vt:lpstr>Render To Texture</vt:lpstr>
      <vt:lpstr>PowerPoint Presentation</vt:lpstr>
      <vt:lpstr>PowerPoint Presentation</vt:lpstr>
      <vt:lpstr>DAY 9</vt:lpstr>
      <vt:lpstr>Exercise – Replace the LUT with a Blue - Cyan - White spectrum</vt:lpstr>
      <vt:lpstr>Follow-up Exercise – Invert the LUT lookup to White =&gt; Cyan =&gt; Blue spectrum  </vt:lpstr>
      <vt:lpstr>Exercise: Streaming Texture – Reverse Scroll Direction  (Right to Left)</vt:lpstr>
      <vt:lpstr>Image Processing: YUV Color Space</vt:lpstr>
      <vt:lpstr>YUV Colour Planes</vt:lpstr>
      <vt:lpstr>Image Processing: YUV Example</vt:lpstr>
      <vt:lpstr>Luminance Textures</vt:lpstr>
      <vt:lpstr>Image Processing: YUV Demo</vt:lpstr>
      <vt:lpstr>OpenGL Lighting with Shaders</vt:lpstr>
      <vt:lpstr>Example - Lighting</vt:lpstr>
      <vt:lpstr>The Vertex Shader</vt:lpstr>
      <vt:lpstr>The Fragment Shader</vt:lpstr>
      <vt:lpstr>Lighting Parameters</vt:lpstr>
      <vt:lpstr>Sphere Geometry</vt:lpstr>
      <vt:lpstr>Setting Shader Uniforms</vt:lpstr>
      <vt:lpstr>Draw Everything</vt:lpstr>
      <vt:lpstr>Mipmapping</vt:lpstr>
      <vt:lpstr>Per-Fragment Lighting</vt:lpstr>
      <vt:lpstr>The Vertex Shader</vt:lpstr>
      <vt:lpstr>The Fragment Shader</vt:lpstr>
      <vt:lpstr>Loading a JSON Model</vt:lpstr>
      <vt:lpstr>DAY 10</vt:lpstr>
      <vt:lpstr>Exercise – Replace the LUT with a Blue - Cyan - White spectrum</vt:lpstr>
      <vt:lpstr>PowerPoint Presentation</vt:lpstr>
      <vt:lpstr>Follow-up Exercise – Invert the LUT lookup to White =&gt; Cyan =&gt; Blue spectrum  </vt:lpstr>
      <vt:lpstr>PowerPoint Presentation</vt:lpstr>
      <vt:lpstr>Exercise: Streaming Texture – Reverse Scroll Direction  (Right to Left)</vt:lpstr>
      <vt:lpstr>PowerPoint Presentation</vt:lpstr>
      <vt:lpstr>Example:  Dynamic Texture</vt:lpstr>
      <vt:lpstr>FBOs</vt:lpstr>
      <vt:lpstr>Dynamic Texture</vt:lpstr>
      <vt:lpstr>FBO Creation</vt:lpstr>
      <vt:lpstr>Render to Texture</vt:lpstr>
      <vt:lpstr>DAY 11</vt:lpstr>
      <vt:lpstr>Transparency &amp; Blending</vt:lpstr>
      <vt:lpstr>Blend Function</vt:lpstr>
      <vt:lpstr>PowerPoint Presentation</vt:lpstr>
      <vt:lpstr>Blend Operations</vt:lpstr>
      <vt:lpstr>PowerPoint Presentation</vt:lpstr>
      <vt:lpstr>Example: Blending</vt:lpstr>
      <vt:lpstr>PowerPoint Presentation</vt:lpstr>
      <vt:lpstr>Example: Transparent Stack</vt:lpstr>
      <vt:lpstr>Transparent Stack</vt:lpstr>
      <vt:lpstr>PowerPoint Presentation</vt:lpstr>
      <vt:lpstr>Example: 3D Texture</vt:lpstr>
      <vt:lpstr>PowerPoint Presentation</vt:lpstr>
      <vt:lpstr>Sampling the 3D Texture</vt:lpstr>
      <vt:lpstr>Creating the 3D Texture</vt:lpstr>
      <vt:lpstr>Using the 3D Texture</vt:lpstr>
      <vt:lpstr>Transforming the 3D Texture Coordinate</vt:lpstr>
      <vt:lpstr>Sampling the 3D Texture</vt:lpstr>
      <vt:lpstr>Layout Qualifiers</vt:lpstr>
      <vt:lpstr>DAY 12</vt:lpstr>
      <vt:lpstr>Simplified Example – Standard Slice Planes</vt:lpstr>
      <vt:lpstr>PowerPoint Presentation</vt:lpstr>
      <vt:lpstr>PowerPoint Presentation</vt:lpstr>
      <vt:lpstr>Standard Planes</vt:lpstr>
      <vt:lpstr>Suggested Exercises</vt:lpstr>
      <vt:lpstr>Antialiasing</vt:lpstr>
      <vt:lpstr>Example: Antialiasing</vt:lpstr>
      <vt:lpstr>PowerPoint Presentation</vt:lpstr>
      <vt:lpstr>Chrome Developer Tools</vt:lpstr>
      <vt:lpstr>WebGL Inspector</vt:lpstr>
      <vt:lpstr>Recent Trends</vt:lpstr>
      <vt:lpstr>PowerPoint Presentation</vt:lpstr>
      <vt:lpstr>OpenCL</vt:lpstr>
      <vt:lpstr>Memory Hierarchy</vt:lpstr>
      <vt:lpstr>OpenCL Programming</vt:lpstr>
      <vt:lpstr>Example: matrix-vector multiplication </vt:lpstr>
      <vt:lpstr>Histogram Kernel – Initialise local histogram</vt:lpstr>
      <vt:lpstr>Histogram Kernel – Compute partial histogram</vt:lpstr>
      <vt:lpstr>Histogram Kernel – Combine partial histograms</vt:lpstr>
      <vt:lpstr>CLAHE Kernel – Equalise Histogram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KBVIS</dc:creator>
  <cp:lastModifiedBy>Karthik Bala</cp:lastModifiedBy>
  <cp:revision>1068</cp:revision>
  <cp:lastPrinted>1601-01-01T00:00:00Z</cp:lastPrinted>
  <dcterms:created xsi:type="dcterms:W3CDTF">2009-04-16T06:02:33Z</dcterms:created>
  <dcterms:modified xsi:type="dcterms:W3CDTF">2023-07-30T22:57:32Z</dcterms:modified>
</cp:coreProperties>
</file>